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18" r:id="rId3"/>
    <p:sldId id="319" r:id="rId4"/>
    <p:sldId id="279" r:id="rId5"/>
    <p:sldId id="280" r:id="rId6"/>
    <p:sldId id="283" r:id="rId7"/>
    <p:sldId id="284" r:id="rId8"/>
    <p:sldId id="285" r:id="rId9"/>
    <p:sldId id="287" r:id="rId10"/>
    <p:sldId id="288" r:id="rId11"/>
    <p:sldId id="257" r:id="rId12"/>
    <p:sldId id="320" r:id="rId13"/>
    <p:sldId id="258" r:id="rId14"/>
    <p:sldId id="322" r:id="rId15"/>
    <p:sldId id="259" r:id="rId16"/>
    <p:sldId id="321" r:id="rId17"/>
    <p:sldId id="261" r:id="rId18"/>
    <p:sldId id="291" r:id="rId19"/>
    <p:sldId id="262" r:id="rId20"/>
    <p:sldId id="264" r:id="rId21"/>
    <p:sldId id="329" r:id="rId22"/>
    <p:sldId id="330" r:id="rId23"/>
    <p:sldId id="331" r:id="rId24"/>
    <p:sldId id="289" r:id="rId25"/>
    <p:sldId id="270" r:id="rId26"/>
    <p:sldId id="323" r:id="rId27"/>
    <p:sldId id="324" r:id="rId28"/>
    <p:sldId id="325" r:id="rId29"/>
    <p:sldId id="326" r:id="rId30"/>
    <p:sldId id="327" r:id="rId31"/>
    <p:sldId id="328"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059" y="7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B0EFA-13E9-46CD-8292-419223D6DA37}" type="datetimeFigureOut">
              <a:rPr lang="tr-TR" smtClean="0"/>
              <a:t>9.12.2024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DAA95-792A-4630-9380-B7C58E186CD4}" type="slidenum">
              <a:rPr lang="tr-TR" smtClean="0"/>
              <a:t>‹#›</a:t>
            </a:fld>
            <a:endParaRPr lang="tr-TR"/>
          </a:p>
        </p:txBody>
      </p:sp>
    </p:spTree>
    <p:extLst>
      <p:ext uri="{BB962C8B-B14F-4D97-AF65-F5344CB8AC3E}">
        <p14:creationId xmlns:p14="http://schemas.microsoft.com/office/powerpoint/2010/main" val="40982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4192882-16F1-4CFE-8452-8C3BC35AD112}"/>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6B8A6361-3452-48C4-A6D7-91A0CC3AE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E9847D2D-C704-4651-B218-343BFCC98BAA}"/>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5" name="Alt Bilgi Yer Tutucusu 4">
            <a:extLst>
              <a:ext uri="{FF2B5EF4-FFF2-40B4-BE49-F238E27FC236}">
                <a16:creationId xmlns:a16="http://schemas.microsoft.com/office/drawing/2014/main" id="{6FCB92FA-9D77-4AF6-BB8A-928A54FC242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A7DB32-BE67-427B-A5A2-C2A012C0BC03}"/>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50841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5C5D475-1973-4137-845F-E4894997724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CAF6845-2D91-4B8C-835D-4767BAD4D6E4}"/>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E97704-B00D-4C6E-AD52-6C8DD1991BE6}"/>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5" name="Alt Bilgi Yer Tutucusu 4">
            <a:extLst>
              <a:ext uri="{FF2B5EF4-FFF2-40B4-BE49-F238E27FC236}">
                <a16:creationId xmlns:a16="http://schemas.microsoft.com/office/drawing/2014/main" id="{783E0DA5-BEEA-4006-94F9-CC1D585083E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0F4362F-50C4-464F-9493-40A566877C42}"/>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3546920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7B0A752-4C2D-4F8B-989F-9DC0078A710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0EC3BC0-7A84-4DF5-882B-663745E2EBFB}"/>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B076659-184C-4733-AAB6-444634269B3F}"/>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5" name="Alt Bilgi Yer Tutucusu 4">
            <a:extLst>
              <a:ext uri="{FF2B5EF4-FFF2-40B4-BE49-F238E27FC236}">
                <a16:creationId xmlns:a16="http://schemas.microsoft.com/office/drawing/2014/main" id="{0523A601-6C10-477F-9E0D-66F08C0ACEE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A0BDAD9-0B76-4AC9-89F5-63CD14D3ECBC}"/>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322998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3C69385-8D69-41A0-9E8B-7F01CC5FC02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EF4A2A1-EE76-448D-B19F-50070DF87FD5}"/>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752195D-FB04-44ED-9D5A-9D1C036F963F}"/>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5" name="Alt Bilgi Yer Tutucusu 4">
            <a:extLst>
              <a:ext uri="{FF2B5EF4-FFF2-40B4-BE49-F238E27FC236}">
                <a16:creationId xmlns:a16="http://schemas.microsoft.com/office/drawing/2014/main" id="{93A87A2D-D8E6-40E6-8DD3-DF29635DE69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74398A2-1B51-45DC-8921-0E0E7F1F08E8}"/>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1178851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DEA3415-D568-4BAC-809F-BDE5453017D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BB75756-9623-4889-ACD3-465B67943B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CDCACAFF-FCE5-4A2B-8DBF-CEF5CE11D0CD}"/>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5" name="Alt Bilgi Yer Tutucusu 4">
            <a:extLst>
              <a:ext uri="{FF2B5EF4-FFF2-40B4-BE49-F238E27FC236}">
                <a16:creationId xmlns:a16="http://schemas.microsoft.com/office/drawing/2014/main" id="{A49E4E13-0BB8-407B-B5E8-E423ECB6474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C94F8F-33A3-4CDB-BD5A-B368C8446E6E}"/>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16658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CE217DA-2CA2-48C1-B4EE-61C4C1332FF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9E0D164-954B-4706-A92D-8921F9A5D0F0}"/>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D4DACD9-F831-403E-ABCF-269337F669F1}"/>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B01BF456-0754-414D-944D-A045E50E64EC}"/>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6" name="Alt Bilgi Yer Tutucusu 5">
            <a:extLst>
              <a:ext uri="{FF2B5EF4-FFF2-40B4-BE49-F238E27FC236}">
                <a16:creationId xmlns:a16="http://schemas.microsoft.com/office/drawing/2014/main" id="{055B0CF9-63ED-407A-99B1-ABD864AAF56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14D81CF-F53F-4E93-AD08-E34956021D08}"/>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224969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184EDF-691E-464F-9606-1BF09438300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6FCA113-6889-4893-9311-BEAE2F442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1DF2E585-9F0A-4DD2-90E4-2CEE49F7CC38}"/>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E24CD90-26C1-498D-9A78-C968A1848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9AF9109E-DD60-4393-AECD-8710E4376B9E}"/>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F05D2BE-1D8C-4B2A-B4A6-F288D28CD6E2}"/>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8" name="Alt Bilgi Yer Tutucusu 7">
            <a:extLst>
              <a:ext uri="{FF2B5EF4-FFF2-40B4-BE49-F238E27FC236}">
                <a16:creationId xmlns:a16="http://schemas.microsoft.com/office/drawing/2014/main" id="{97F9CE60-4ACD-4048-8A88-6D116B98D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3E9E791-09E7-430E-B6BB-99EF0D77ACAD}"/>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133086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C6D7C36-C1CF-4AF4-BCFB-05AB327795D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1A0864D-A190-4FF6-81F5-9A6521A948F1}"/>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4" name="Alt Bilgi Yer Tutucusu 3">
            <a:extLst>
              <a:ext uri="{FF2B5EF4-FFF2-40B4-BE49-F238E27FC236}">
                <a16:creationId xmlns:a16="http://schemas.microsoft.com/office/drawing/2014/main" id="{EA7A6E7F-A3E4-4266-8741-042CFFEB942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22F5C0F-715D-427B-8D4F-FB7955CD4E11}"/>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326837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145B8EE3-28A2-4EF0-AEF9-A2260B32ADD8}"/>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3" name="Alt Bilgi Yer Tutucusu 2">
            <a:extLst>
              <a:ext uri="{FF2B5EF4-FFF2-40B4-BE49-F238E27FC236}">
                <a16:creationId xmlns:a16="http://schemas.microsoft.com/office/drawing/2014/main" id="{1980B3B8-F82A-498F-B4B8-6CB78927F7D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A9AABA0E-4C39-4383-BB7C-4345AE82C711}"/>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108205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AD4DBD5-B209-4822-B9C3-A91BD87142F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05A9D3A-71D4-4091-BA9C-079D633BF3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13ABB8A-7498-47AE-BC31-D3ED024C4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E6CBB8F8-5482-4AB0-820E-A17AFB2177C9}"/>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6" name="Alt Bilgi Yer Tutucusu 5">
            <a:extLst>
              <a:ext uri="{FF2B5EF4-FFF2-40B4-BE49-F238E27FC236}">
                <a16:creationId xmlns:a16="http://schemas.microsoft.com/office/drawing/2014/main" id="{466E8D9D-FE33-4015-9424-C3CDF8CF7D0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2195265-89A2-4F39-BEC6-92735B4DD44B}"/>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224447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C0BA3B-5EB1-4AA0-9E23-171C0512BFD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DF7529B-35EB-46A5-9ABA-508B970596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E136997-3C8D-498B-B699-4B159278D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E9C29136-A6A0-43B9-A02C-2A317F57370A}"/>
              </a:ext>
            </a:extLst>
          </p:cNvPr>
          <p:cNvSpPr>
            <a:spLocks noGrp="1"/>
          </p:cNvSpPr>
          <p:nvPr>
            <p:ph type="dt" sz="half" idx="10"/>
          </p:nvPr>
        </p:nvSpPr>
        <p:spPr/>
        <p:txBody>
          <a:bodyPr/>
          <a:lstStyle/>
          <a:p>
            <a:fld id="{7AB88C14-42E9-4C2E-9185-5552FCF03AAC}" type="datetimeFigureOut">
              <a:rPr lang="tr-TR" smtClean="0"/>
              <a:t>9.12.2024</a:t>
            </a:fld>
            <a:endParaRPr lang="tr-TR"/>
          </a:p>
        </p:txBody>
      </p:sp>
      <p:sp>
        <p:nvSpPr>
          <p:cNvPr id="6" name="Alt Bilgi Yer Tutucusu 5">
            <a:extLst>
              <a:ext uri="{FF2B5EF4-FFF2-40B4-BE49-F238E27FC236}">
                <a16:creationId xmlns:a16="http://schemas.microsoft.com/office/drawing/2014/main" id="{1F5B1BCE-FD42-4D6F-B43F-2CD292559AC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F3CCC6B-A198-4151-AE81-22208F9D724C}"/>
              </a:ext>
            </a:extLst>
          </p:cNvPr>
          <p:cNvSpPr>
            <a:spLocks noGrp="1"/>
          </p:cNvSpPr>
          <p:nvPr>
            <p:ph type="sldNum" sz="quarter" idx="12"/>
          </p:nvPr>
        </p:nvSpPr>
        <p:spPr/>
        <p:txBody>
          <a:bodyPr/>
          <a:lstStyle/>
          <a:p>
            <a:fld id="{18EACF7D-95E7-4412-B11F-E3B9AD606663}" type="slidenum">
              <a:rPr lang="tr-TR" smtClean="0"/>
              <a:t>‹#›</a:t>
            </a:fld>
            <a:endParaRPr lang="tr-TR"/>
          </a:p>
        </p:txBody>
      </p:sp>
    </p:spTree>
    <p:extLst>
      <p:ext uri="{BB962C8B-B14F-4D97-AF65-F5344CB8AC3E}">
        <p14:creationId xmlns:p14="http://schemas.microsoft.com/office/powerpoint/2010/main" val="2745440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FAB69EE-03C3-4F71-97AA-A5328519D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80E2249-7030-4432-B54C-7475EFCF95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5DFB22F-C722-4128-8FE8-4B05C7059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88C14-42E9-4C2E-9185-5552FCF03AAC}" type="datetimeFigureOut">
              <a:rPr lang="tr-TR" smtClean="0"/>
              <a:t>9.12.2024</a:t>
            </a:fld>
            <a:endParaRPr lang="tr-TR"/>
          </a:p>
        </p:txBody>
      </p:sp>
      <p:sp>
        <p:nvSpPr>
          <p:cNvPr id="5" name="Alt Bilgi Yer Tutucusu 4">
            <a:extLst>
              <a:ext uri="{FF2B5EF4-FFF2-40B4-BE49-F238E27FC236}">
                <a16:creationId xmlns:a16="http://schemas.microsoft.com/office/drawing/2014/main" id="{689132CB-0B8B-42DB-85E0-01E4D39DC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FF15122-CFFF-44ED-B4F8-C40D0F38A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ACF7D-95E7-4412-B11F-E3B9AD606663}" type="slidenum">
              <a:rPr lang="tr-TR" smtClean="0"/>
              <a:t>‹#›</a:t>
            </a:fld>
            <a:endParaRPr lang="tr-TR"/>
          </a:p>
        </p:txBody>
      </p:sp>
    </p:spTree>
    <p:extLst>
      <p:ext uri="{BB962C8B-B14F-4D97-AF65-F5344CB8AC3E}">
        <p14:creationId xmlns:p14="http://schemas.microsoft.com/office/powerpoint/2010/main" val="5574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belleten.gov.tr/tam-metin/2318/tur#r9"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BDA5CEF-BE3D-42F0-B3AB-7D94889CFD1C}"/>
              </a:ext>
            </a:extLst>
          </p:cNvPr>
          <p:cNvSpPr>
            <a:spLocks noGrp="1"/>
          </p:cNvSpPr>
          <p:nvPr>
            <p:ph type="ctrTitle"/>
          </p:nvPr>
        </p:nvSpPr>
        <p:spPr/>
        <p:txBody>
          <a:bodyPr/>
          <a:lstStyle/>
          <a:p>
            <a:r>
              <a:rPr lang="tr-TR" dirty="0"/>
              <a:t>MEZOPOTAMYA MİTOLOJİSİ</a:t>
            </a:r>
          </a:p>
        </p:txBody>
      </p:sp>
    </p:spTree>
    <p:extLst>
      <p:ext uri="{BB962C8B-B14F-4D97-AF65-F5344CB8AC3E}">
        <p14:creationId xmlns:p14="http://schemas.microsoft.com/office/powerpoint/2010/main" val="279874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5022487A-4C4E-4BBE-A559-C28D8E82D5DD}"/>
              </a:ext>
            </a:extLst>
          </p:cNvPr>
          <p:cNvSpPr/>
          <p:nvPr/>
        </p:nvSpPr>
        <p:spPr>
          <a:xfrm>
            <a:off x="627797" y="873456"/>
            <a:ext cx="10931858" cy="4247317"/>
          </a:xfrm>
          <a:prstGeom prst="rect">
            <a:avLst/>
          </a:prstGeom>
        </p:spPr>
        <p:txBody>
          <a:bodyPr wrap="square">
            <a:spAutoFit/>
          </a:bodyPr>
          <a:lstStyle/>
          <a:p>
            <a:pPr algn="just"/>
            <a:r>
              <a:rPr lang="tr-TR" dirty="0"/>
              <a:t>Sümerlere göre evren iki temel öğeden oluşmaktadır. Gökyüzü ve yeryüzünden oluşan evren için </a:t>
            </a:r>
            <a:r>
              <a:rPr lang="tr-TR" u="sng" dirty="0"/>
              <a:t>Sümerler an-ki kelimesini kullanmaktaydı. Kelimenin sözcük anlamları da bu durumu doğrulamaktadır. Çünkü an kelimesi gök, ki kelimesi yer anlamına gelmektedir.</a:t>
            </a:r>
            <a:r>
              <a:rPr lang="tr-TR" dirty="0"/>
              <a:t> Sümerler bu iki kelimeyi birleştirerek bunu evren ifadesinin karşılığında kullanmışlardır. Sümerler, dünyayı disk gibi düz bir alan şeklinde düşünmüşlerdi. Bu disk üzerinde, gökyüzüne kadar uzanan </a:t>
            </a:r>
            <a:r>
              <a:rPr lang="tr-TR" dirty="0" err="1"/>
              <a:t>lil</a:t>
            </a:r>
            <a:r>
              <a:rPr lang="tr-TR" dirty="0"/>
              <a:t> adını verdikleri hava rüzgar ve ruh adını verdikleri boşluk veya daha doğru bir tabirle öz bulunmaktadır. Gezegenler, yıldızlar, güneş ve ay da, </a:t>
            </a:r>
            <a:r>
              <a:rPr lang="tr-TR" dirty="0" err="1"/>
              <a:t>lilden</a:t>
            </a:r>
            <a:r>
              <a:rPr lang="tr-TR" dirty="0"/>
              <a:t> oluşmuş bunun yanı sıra onlara tanrılar tarafından parlaklık özelliği verilmiştir. </a:t>
            </a:r>
            <a:r>
              <a:rPr lang="tr-TR" u="sng" dirty="0"/>
              <a:t>Hava tanrısı </a:t>
            </a:r>
            <a:r>
              <a:rPr lang="tr-TR" u="sng" dirty="0" err="1"/>
              <a:t>Enlil</a:t>
            </a:r>
            <a:r>
              <a:rPr lang="tr-TR" u="sng" dirty="0"/>
              <a:t>, göğü yükseltmiş ve yerle göğün arasını ayırmıştır. Bu ikisinin arasında yaşarken zifiri karanlıkta kaldığı için burada ışık ihtiyacı hissetmiş ve gezegenlere, aya, güneşe ve yıldızlara ışık vermiştir. </a:t>
            </a:r>
            <a:r>
              <a:rPr lang="tr-TR" u="sng" dirty="0" err="1"/>
              <a:t>Lil</a:t>
            </a:r>
            <a:r>
              <a:rPr lang="tr-TR" u="sng" dirty="0"/>
              <a:t> kelimesinin günümüzdeki atmosfer sözcüğünün karşılığı olması da muhtemeldir.</a:t>
            </a:r>
            <a:r>
              <a:rPr lang="tr-TR" dirty="0"/>
              <a:t> Çünkü onun en önemli özelliği hareketli olması ve genişleyen bir yapıya sahip bulunmasıdır. </a:t>
            </a:r>
            <a:r>
              <a:rPr lang="tr-TR" dirty="0" err="1"/>
              <a:t>Lil’in</a:t>
            </a:r>
            <a:r>
              <a:rPr lang="tr-TR" dirty="0"/>
              <a:t> üzerinde ise altı ve üstü metalden oluşan kubbemsi bir yapıya sahip gökyüzü bulunmaktaydı</a:t>
            </a:r>
            <a:r>
              <a:rPr lang="tr-TR" u="sng" dirty="0"/>
              <a:t>. Sümerlerin, kalay için gök metali kelimesini kullanmaları gökyüzünü çevreleyen metalin ne olduğuyla alakalı fikir belirtmemize olanak sağlamaktadır. Evreni oluşturan bütün bu katmanların çevresinde ise uzanıp giden sınırsız denizlerin olduğu ifade edilir. </a:t>
            </a:r>
          </a:p>
          <a:p>
            <a:pPr algn="just"/>
            <a:endParaRPr lang="tr-TR" dirty="0"/>
          </a:p>
          <a:p>
            <a:pPr algn="just"/>
            <a:endParaRPr lang="tr-TR" dirty="0"/>
          </a:p>
        </p:txBody>
      </p:sp>
    </p:spTree>
    <p:extLst>
      <p:ext uri="{BB962C8B-B14F-4D97-AF65-F5344CB8AC3E}">
        <p14:creationId xmlns:p14="http://schemas.microsoft.com/office/powerpoint/2010/main" val="273773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210081C-EC30-47C4-A2F8-4650999B019E}"/>
              </a:ext>
            </a:extLst>
          </p:cNvPr>
          <p:cNvSpPr/>
          <p:nvPr/>
        </p:nvSpPr>
        <p:spPr>
          <a:xfrm>
            <a:off x="0" y="0"/>
            <a:ext cx="12192000" cy="4524315"/>
          </a:xfrm>
          <a:prstGeom prst="rect">
            <a:avLst/>
          </a:prstGeom>
        </p:spPr>
        <p:txBody>
          <a:bodyPr wrap="square">
            <a:spAutoFit/>
          </a:bodyPr>
          <a:lstStyle/>
          <a:p>
            <a:pPr algn="just"/>
            <a:r>
              <a:rPr lang="tr-TR" b="1" dirty="0"/>
              <a:t>Sümerlerde Panteon</a:t>
            </a:r>
          </a:p>
          <a:p>
            <a:pPr algn="just"/>
            <a:endParaRPr lang="tr-TR" b="1" dirty="0"/>
          </a:p>
          <a:p>
            <a:pPr algn="just"/>
            <a:r>
              <a:rPr lang="tr-TR" b="1" u="sng" dirty="0"/>
              <a:t>İ</a:t>
            </a:r>
            <a:r>
              <a:rPr lang="tr-TR" u="sng" dirty="0"/>
              <a:t>nsana benzeyen özellikleri ile yüzlerce tanrının yer aldığı Mezopotamya panteonunu ilk oluşturanlar Sümerlerdir. Sümerler, panteonu oluşturan bu tanrıların hepsinin aynı önemde ya da aynı derecede olmadığı kanısındaydılar. Panteonun başında diğer tanrılarca yöneticileri olarak kabul edilen bir tanrı olduğunu varsaymışlardır.</a:t>
            </a:r>
            <a:r>
              <a:rPr lang="tr-TR" dirty="0"/>
              <a:t> </a:t>
            </a:r>
            <a:r>
              <a:rPr lang="tr-TR" u="sng" dirty="0"/>
              <a:t>Sümerlerce yapılan daha önemli bir sınıflandırma ise yaratıcı tanrılar ile yaratıcı olmayan tanrılar arasındaki ayrımdı. Gök, yer, deniz ve havanın denetimini ellerinde bulunduran tanrıların yaratıcı tanrılar olduğu ve bütün diğer kozmik varlıkları bu dört tanrıdan birinin yarattığı düşüncesine sahiptiler. </a:t>
            </a:r>
            <a:r>
              <a:rPr lang="tr-TR" dirty="0"/>
              <a:t>Daha sonraki dönemlerde bazı değişikliklere rağmen en tepede sonuna kadar üstünlüğünü koruyacak olan An-</a:t>
            </a:r>
            <a:r>
              <a:rPr lang="tr-TR" dirty="0" err="1"/>
              <a:t>Enlil</a:t>
            </a:r>
            <a:r>
              <a:rPr lang="tr-TR" dirty="0"/>
              <a:t>-</a:t>
            </a:r>
            <a:r>
              <a:rPr lang="tr-TR" dirty="0" err="1"/>
              <a:t>Enki</a:t>
            </a:r>
            <a:r>
              <a:rPr lang="tr-TR" dirty="0"/>
              <a:t> teslisi (üçlüsü) vardır. Sümerlerce kişileştirilmiş olan doğa güçlerinin, yani tanrı ve tanrıçaların her biri, Gök Tanrısı </a:t>
            </a:r>
            <a:r>
              <a:rPr lang="tr-TR" dirty="0" err="1"/>
              <a:t>An’ın</a:t>
            </a:r>
            <a:r>
              <a:rPr lang="tr-TR" dirty="0"/>
              <a:t> yönettiğine inanılan tanrısal bir siyasal düzen içinde yerlerini almışlardır.</a:t>
            </a:r>
          </a:p>
          <a:p>
            <a:pPr algn="just"/>
            <a:endParaRPr lang="tr-TR" dirty="0"/>
          </a:p>
          <a:p>
            <a:pPr algn="just"/>
            <a:r>
              <a:rPr lang="tr-TR" dirty="0"/>
              <a:t>Sümerlerin düşüncesine göre, </a:t>
            </a:r>
            <a:r>
              <a:rPr lang="tr-TR" u="sng" dirty="0"/>
              <a:t>An-</a:t>
            </a:r>
            <a:r>
              <a:rPr lang="tr-TR" u="sng" dirty="0" err="1"/>
              <a:t>Enlil</a:t>
            </a:r>
            <a:r>
              <a:rPr lang="tr-TR" u="sng" dirty="0"/>
              <a:t>-</a:t>
            </a:r>
            <a:r>
              <a:rPr lang="tr-TR" u="sng" dirty="0" err="1"/>
              <a:t>Enki</a:t>
            </a:r>
            <a:r>
              <a:rPr lang="tr-TR" u="sng" dirty="0"/>
              <a:t> ve Tanrıça Ninhursag panteonun dört büyük tanrısıdır. Sümer panteonunda An-</a:t>
            </a:r>
            <a:r>
              <a:rPr lang="tr-TR" u="sng" dirty="0" err="1"/>
              <a:t>Enlil</a:t>
            </a:r>
            <a:r>
              <a:rPr lang="tr-TR" u="sng" dirty="0"/>
              <a:t>-</a:t>
            </a:r>
            <a:r>
              <a:rPr lang="tr-TR" u="sng" dirty="0" err="1"/>
              <a:t>Enki</a:t>
            </a:r>
            <a:r>
              <a:rPr lang="tr-TR" u="sng" dirty="0"/>
              <a:t> teslisi ve Ninhursag ile birlikte dört büyük tanrının yanında üç önemli yıldızlar âlemi tanrısı da beraber düşünülmüştür. Bunlar ise Ay Tanrısı </a:t>
            </a:r>
            <a:r>
              <a:rPr lang="tr-TR" u="sng" dirty="0" err="1"/>
              <a:t>Nanna</a:t>
            </a:r>
            <a:r>
              <a:rPr lang="tr-TR" u="sng" dirty="0"/>
              <a:t>, Güneş Tanrısı </a:t>
            </a:r>
            <a:r>
              <a:rPr lang="tr-TR" u="sng" dirty="0" err="1"/>
              <a:t>Utu</a:t>
            </a:r>
            <a:r>
              <a:rPr lang="tr-TR" u="sng" dirty="0"/>
              <a:t> ile Aşk ve Savaş Tanrıçası </a:t>
            </a:r>
            <a:r>
              <a:rPr lang="tr-TR" u="sng" dirty="0" err="1"/>
              <a:t>İnanna’dır</a:t>
            </a:r>
            <a:r>
              <a:rPr lang="tr-TR" u="sng" dirty="0"/>
              <a:t>. </a:t>
            </a:r>
            <a:r>
              <a:rPr lang="tr-TR" dirty="0"/>
              <a:t>Bu yedi tanrı panteonda “</a:t>
            </a:r>
            <a:r>
              <a:rPr lang="tr-TR" i="1" dirty="0"/>
              <a:t>kader tayin eden tanrılar</a:t>
            </a:r>
            <a:r>
              <a:rPr lang="tr-TR" dirty="0"/>
              <a:t>” olarak kabul edilmişlerdir.</a:t>
            </a:r>
          </a:p>
          <a:p>
            <a:pPr algn="just"/>
            <a:endParaRPr lang="tr-TR" dirty="0"/>
          </a:p>
        </p:txBody>
      </p:sp>
      <p:pic>
        <p:nvPicPr>
          <p:cNvPr id="3" name="Resim 2"/>
          <p:cNvPicPr>
            <a:picLocks noChangeAspect="1"/>
          </p:cNvPicPr>
          <p:nvPr/>
        </p:nvPicPr>
        <p:blipFill>
          <a:blip r:embed="rId2"/>
          <a:stretch>
            <a:fillRect/>
          </a:stretch>
        </p:blipFill>
        <p:spPr>
          <a:xfrm>
            <a:off x="1854010" y="4148919"/>
            <a:ext cx="3264158" cy="2414583"/>
          </a:xfrm>
          <a:prstGeom prst="rect">
            <a:avLst/>
          </a:prstGeom>
        </p:spPr>
      </p:pic>
      <p:pic>
        <p:nvPicPr>
          <p:cNvPr id="4" name="Resim 3">
            <a:extLst>
              <a:ext uri="{FF2B5EF4-FFF2-40B4-BE49-F238E27FC236}">
                <a16:creationId xmlns:a16="http://schemas.microsoft.com/office/drawing/2014/main" id="{658F6728-859C-45F5-9E74-9A69552191DB}"/>
              </a:ext>
            </a:extLst>
          </p:cNvPr>
          <p:cNvPicPr>
            <a:picLocks noChangeAspect="1"/>
          </p:cNvPicPr>
          <p:nvPr/>
        </p:nvPicPr>
        <p:blipFill>
          <a:blip r:embed="rId3"/>
          <a:stretch>
            <a:fillRect/>
          </a:stretch>
        </p:blipFill>
        <p:spPr>
          <a:xfrm>
            <a:off x="7257935" y="4130410"/>
            <a:ext cx="3288218" cy="2433092"/>
          </a:xfrm>
          <a:prstGeom prst="rect">
            <a:avLst/>
          </a:prstGeom>
        </p:spPr>
      </p:pic>
    </p:spTree>
    <p:extLst>
      <p:ext uri="{BB962C8B-B14F-4D97-AF65-F5344CB8AC3E}">
        <p14:creationId xmlns:p14="http://schemas.microsoft.com/office/powerpoint/2010/main" val="123012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3D6B2C4-1E66-40C1-AD33-BB01F41A0178}"/>
              </a:ext>
            </a:extLst>
          </p:cNvPr>
          <p:cNvPicPr>
            <a:picLocks noChangeAspect="1"/>
          </p:cNvPicPr>
          <p:nvPr/>
        </p:nvPicPr>
        <p:blipFill>
          <a:blip r:embed="rId2"/>
          <a:stretch>
            <a:fillRect/>
          </a:stretch>
        </p:blipFill>
        <p:spPr>
          <a:xfrm>
            <a:off x="7710784" y="918055"/>
            <a:ext cx="2799470" cy="3170963"/>
          </a:xfrm>
          <a:prstGeom prst="rect">
            <a:avLst/>
          </a:prstGeom>
        </p:spPr>
      </p:pic>
      <p:sp>
        <p:nvSpPr>
          <p:cNvPr id="6" name="Dikdörtgen 5"/>
          <p:cNvSpPr/>
          <p:nvPr/>
        </p:nvSpPr>
        <p:spPr>
          <a:xfrm>
            <a:off x="551719" y="518377"/>
            <a:ext cx="6096000" cy="3970318"/>
          </a:xfrm>
          <a:prstGeom prst="rect">
            <a:avLst/>
          </a:prstGeom>
        </p:spPr>
        <p:txBody>
          <a:bodyPr>
            <a:spAutoFit/>
          </a:bodyPr>
          <a:lstStyle/>
          <a:p>
            <a:pPr algn="just"/>
            <a:r>
              <a:rPr lang="tr-TR" u="sng" dirty="0"/>
              <a:t>Ayrıca Mezopotamya’da her kentin bir baş tanrı için inşa edildiği ve tanrının evi olduğu düşüncesi vardır. Bundan dolayı Sümer memleketinde, her bir şehir devletinin bir koruyucu tanrısı veya tanrıçası olduğu düşünülmüştür</a:t>
            </a:r>
            <a:r>
              <a:rPr lang="tr-TR" dirty="0"/>
              <a:t>. Örneğin Sümer ülkesinin dinsel merkezi olan </a:t>
            </a:r>
            <a:r>
              <a:rPr lang="tr-TR" dirty="0" err="1"/>
              <a:t>Nippur’da</a:t>
            </a:r>
            <a:r>
              <a:rPr lang="tr-TR" dirty="0"/>
              <a:t> Hava Tanrısı </a:t>
            </a:r>
            <a:r>
              <a:rPr lang="tr-TR" dirty="0" err="1"/>
              <a:t>Enlil</a:t>
            </a:r>
            <a:r>
              <a:rPr lang="tr-TR" dirty="0"/>
              <a:t>, Ur’da Ay Tanrısı </a:t>
            </a:r>
            <a:r>
              <a:rPr lang="tr-TR" dirty="0" err="1"/>
              <a:t>Nanna</a:t>
            </a:r>
            <a:r>
              <a:rPr lang="tr-TR" dirty="0"/>
              <a:t>, Uruk’ta Aşk Tanrıçası </a:t>
            </a:r>
            <a:r>
              <a:rPr lang="tr-TR" dirty="0" err="1"/>
              <a:t>İnanna</a:t>
            </a:r>
            <a:r>
              <a:rPr lang="tr-TR" dirty="0"/>
              <a:t>, </a:t>
            </a:r>
            <a:r>
              <a:rPr lang="tr-TR" dirty="0" err="1"/>
              <a:t>Larsa’da</a:t>
            </a:r>
            <a:r>
              <a:rPr lang="tr-TR" dirty="0"/>
              <a:t> Güneş Tanrısı </a:t>
            </a:r>
            <a:r>
              <a:rPr lang="tr-TR" dirty="0" err="1"/>
              <a:t>Utu</a:t>
            </a:r>
            <a:r>
              <a:rPr lang="tr-TR" dirty="0"/>
              <a:t> bu şehirlerin koruyucusu olarak kabul görmüşlerdir. </a:t>
            </a:r>
          </a:p>
          <a:p>
            <a:pPr algn="just"/>
            <a:endParaRPr lang="tr-TR" dirty="0"/>
          </a:p>
          <a:p>
            <a:pPr algn="just"/>
            <a:r>
              <a:rPr lang="tr-TR" u="sng" dirty="0"/>
              <a:t>İlk başlarda Sümerlerin baş tanrısı olarak kabul edilen An, zamanla gücünden çok şey kaybetmiş ve panteonun önderi olarak onun yerini Hava Tanrısı </a:t>
            </a:r>
            <a:r>
              <a:rPr lang="tr-TR" u="sng" dirty="0" err="1"/>
              <a:t>Enlil</a:t>
            </a:r>
            <a:r>
              <a:rPr lang="tr-TR" u="sng" dirty="0"/>
              <a:t> almıştır. Sümer ülkesinde </a:t>
            </a:r>
            <a:r>
              <a:rPr lang="tr-TR" u="sng" dirty="0" err="1"/>
              <a:t>An’a</a:t>
            </a:r>
            <a:r>
              <a:rPr lang="tr-TR" u="sng" dirty="0"/>
              <a:t> tapınmaya devam edilmiş, lakin giderek üstünlüğünden çok şey kaybetmiş ve panteonda oldukça belirsiz bir kişilik haline gelmiştir.</a:t>
            </a:r>
          </a:p>
        </p:txBody>
      </p:sp>
    </p:spTree>
    <p:extLst>
      <p:ext uri="{BB962C8B-B14F-4D97-AF65-F5344CB8AC3E}">
        <p14:creationId xmlns:p14="http://schemas.microsoft.com/office/powerpoint/2010/main" val="44819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91BE1D60-1DB8-4A83-99C3-28997D8EF289}"/>
              </a:ext>
            </a:extLst>
          </p:cNvPr>
          <p:cNvSpPr/>
          <p:nvPr/>
        </p:nvSpPr>
        <p:spPr>
          <a:xfrm>
            <a:off x="136478" y="293308"/>
            <a:ext cx="7260609" cy="5909310"/>
          </a:xfrm>
          <a:prstGeom prst="rect">
            <a:avLst/>
          </a:prstGeom>
        </p:spPr>
        <p:txBody>
          <a:bodyPr wrap="square">
            <a:spAutoFit/>
          </a:bodyPr>
          <a:lstStyle/>
          <a:p>
            <a:pPr algn="just"/>
            <a:r>
              <a:rPr lang="tr-TR" b="1" dirty="0">
                <a:latin typeface="TimesNewRomanPSMT"/>
              </a:rPr>
              <a:t>SÜMER MİTOLOJİSİ</a:t>
            </a:r>
          </a:p>
          <a:p>
            <a:pPr algn="just"/>
            <a:endParaRPr lang="tr-TR" b="1" dirty="0">
              <a:latin typeface="TimesNewRomanPSMT"/>
            </a:endParaRPr>
          </a:p>
          <a:p>
            <a:pPr algn="just"/>
            <a:r>
              <a:rPr lang="tr-TR" dirty="0">
                <a:latin typeface="TimesNewRomanPSMT"/>
              </a:rPr>
              <a:t>Sümer dininde dişi tanrılar her zaman üstün bir rol oynamışlardır. Dişi tanrıların bu statüsü doğurganlık sembolü olan vasıflarıyla açıklamak gerekmektedir. Bu tanrıların en meşhuru göklerin sahibi ve Uruk şehrinin baş tanrıçası olarak kabul edilen Aşk ve Savaş Tanrıçası </a:t>
            </a:r>
            <a:r>
              <a:rPr lang="tr-TR" dirty="0" err="1">
                <a:latin typeface="TimesNewRomanPSMT"/>
              </a:rPr>
              <a:t>İnanna’dır</a:t>
            </a:r>
            <a:r>
              <a:rPr lang="tr-TR" dirty="0">
                <a:latin typeface="TimesNewRomanPSMT"/>
              </a:rPr>
              <a:t>. İlk başlarda Uruk’ta </a:t>
            </a:r>
            <a:r>
              <a:rPr lang="tr-TR" dirty="0" err="1">
                <a:latin typeface="TimesNewRomanPSMT"/>
              </a:rPr>
              <a:t>An’a</a:t>
            </a:r>
            <a:r>
              <a:rPr lang="tr-TR" dirty="0">
                <a:latin typeface="TimesNewRomanPSMT"/>
              </a:rPr>
              <a:t> tapınma ile </a:t>
            </a:r>
            <a:r>
              <a:rPr lang="tr-TR" dirty="0" err="1">
                <a:latin typeface="TimesNewRomanPSMT"/>
              </a:rPr>
              <a:t>İnanna’ya</a:t>
            </a:r>
            <a:r>
              <a:rPr lang="tr-TR" dirty="0">
                <a:latin typeface="TimesNewRomanPSMT"/>
              </a:rPr>
              <a:t> tapınma sıkı sıkıya birbirine bağlıydı. Daha sonraki dönemlerde </a:t>
            </a:r>
            <a:r>
              <a:rPr lang="tr-TR" dirty="0" err="1">
                <a:latin typeface="TimesNewRomanPSMT"/>
              </a:rPr>
              <a:t>Uruklular</a:t>
            </a:r>
            <a:r>
              <a:rPr lang="tr-TR" dirty="0">
                <a:latin typeface="TimesNewRomanPSMT"/>
              </a:rPr>
              <a:t> arasında </a:t>
            </a:r>
            <a:r>
              <a:rPr lang="tr-TR" dirty="0" err="1">
                <a:latin typeface="TimesNewRomanPSMT"/>
              </a:rPr>
              <a:t>İnanna’ya</a:t>
            </a:r>
            <a:r>
              <a:rPr lang="tr-TR" dirty="0">
                <a:latin typeface="TimesNewRomanPSMT"/>
              </a:rPr>
              <a:t> tapınma </a:t>
            </a:r>
            <a:r>
              <a:rPr lang="tr-TR" dirty="0" err="1">
                <a:latin typeface="TimesNewRomanPSMT"/>
              </a:rPr>
              <a:t>An’a</a:t>
            </a:r>
            <a:r>
              <a:rPr lang="tr-TR" dirty="0">
                <a:latin typeface="TimesNewRomanPSMT"/>
              </a:rPr>
              <a:t> tapınmanın önüne geçmiştir.</a:t>
            </a:r>
          </a:p>
          <a:p>
            <a:pPr algn="just"/>
            <a:endParaRPr lang="tr-TR" dirty="0">
              <a:latin typeface="TimesNewRomanPSMT"/>
            </a:endParaRPr>
          </a:p>
          <a:p>
            <a:pPr algn="just"/>
            <a:r>
              <a:rPr lang="tr-TR" u="sng" dirty="0">
                <a:latin typeface="TimesNewRomanPSMT"/>
              </a:rPr>
              <a:t>Ay Tanrısı </a:t>
            </a:r>
            <a:r>
              <a:rPr lang="tr-TR" u="sng" dirty="0" err="1">
                <a:latin typeface="TimesNewRomanPSMT"/>
              </a:rPr>
              <a:t>Nanna’nın</a:t>
            </a:r>
            <a:r>
              <a:rPr lang="tr-TR" u="sng" dirty="0">
                <a:latin typeface="TimesNewRomanPSMT"/>
              </a:rPr>
              <a:t> kızı olan </a:t>
            </a:r>
            <a:r>
              <a:rPr lang="tr-TR" u="sng" dirty="0" err="1">
                <a:latin typeface="TimesNewRomanPSMT"/>
              </a:rPr>
              <a:t>İnanna</a:t>
            </a:r>
            <a:r>
              <a:rPr lang="tr-TR" sz="1050" b="0" i="0" u="sng" strike="noStrike" baseline="0" dirty="0">
                <a:latin typeface="TimesNewRomanPSMT"/>
              </a:rPr>
              <a:t> </a:t>
            </a:r>
            <a:r>
              <a:rPr lang="tr-TR" u="sng" dirty="0">
                <a:latin typeface="TimesNewRomanPSMT"/>
              </a:rPr>
              <a:t>Sümerli şairler tarafından toplumun süsü ve neşesi olarak görülmüştür. Sümerler kadınlarda izledikleri ve görmek istedikleri bütün nitelikleri onun şahsında toplamışlardır. O, güzelliğin, şefkatin, hırsın, kavganın, kurnazlığın ve en önemlisi de bereket ve çoğalmanın sembolü olmuştur. Tanrıçanın aşkıyla insanlara, doğaya yenilenme ve çoğalma gücü verdiğine inanılmıştır. Yine onların düşüncesine göre, </a:t>
            </a:r>
          </a:p>
          <a:p>
            <a:pPr algn="just"/>
            <a:endParaRPr lang="tr-TR" dirty="0">
              <a:latin typeface="TimesNewRomanPSMT"/>
            </a:endParaRPr>
          </a:p>
          <a:p>
            <a:pPr algn="just"/>
            <a:r>
              <a:rPr lang="tr-TR" dirty="0">
                <a:latin typeface="TimesNewRomanPSMT"/>
              </a:rPr>
              <a:t>“</a:t>
            </a:r>
            <a:r>
              <a:rPr lang="tr-TR" i="1" dirty="0">
                <a:latin typeface="TimesNewRomanPS-ItalicMT"/>
              </a:rPr>
              <a:t>Tanrıça göğe ve yere egemen olup, tanrıların en üstünü olan</a:t>
            </a:r>
          </a:p>
          <a:p>
            <a:pPr algn="just"/>
            <a:r>
              <a:rPr lang="tr-TR" i="1" dirty="0" err="1">
                <a:latin typeface="TimesNewRomanPS-ItalicMT"/>
              </a:rPr>
              <a:t>Enlil’e</a:t>
            </a:r>
            <a:r>
              <a:rPr lang="tr-TR" i="1" dirty="0">
                <a:latin typeface="TimesNewRomanPS-ItalicMT"/>
              </a:rPr>
              <a:t> istediğini yaptırmayı, </a:t>
            </a:r>
            <a:r>
              <a:rPr lang="tr-TR" i="1" dirty="0" err="1">
                <a:latin typeface="TimesNewRomanPS-ItalicMT"/>
              </a:rPr>
              <a:t>Enki’yi</a:t>
            </a:r>
            <a:r>
              <a:rPr lang="tr-TR" i="1" dirty="0">
                <a:latin typeface="TimesNewRomanPS-ItalicMT"/>
              </a:rPr>
              <a:t> aldatmayı başarmıştır</a:t>
            </a:r>
            <a:r>
              <a:rPr lang="tr-TR" dirty="0">
                <a:latin typeface="TimesNewRomanPSMT"/>
              </a:rPr>
              <a:t>”</a:t>
            </a:r>
          </a:p>
          <a:p>
            <a:pPr algn="just"/>
            <a:endParaRPr lang="tr-TR" dirty="0">
              <a:latin typeface="TimesNewRomanPSMT"/>
            </a:endParaRPr>
          </a:p>
        </p:txBody>
      </p:sp>
      <p:pic>
        <p:nvPicPr>
          <p:cNvPr id="3" name="Resim 2"/>
          <p:cNvPicPr>
            <a:picLocks noChangeAspect="1"/>
          </p:cNvPicPr>
          <p:nvPr/>
        </p:nvPicPr>
        <p:blipFill>
          <a:blip r:embed="rId2"/>
          <a:stretch>
            <a:fillRect/>
          </a:stretch>
        </p:blipFill>
        <p:spPr>
          <a:xfrm>
            <a:off x="7599932" y="293308"/>
            <a:ext cx="4334632" cy="5889246"/>
          </a:xfrm>
          <a:prstGeom prst="rect">
            <a:avLst/>
          </a:prstGeom>
        </p:spPr>
      </p:pic>
    </p:spTree>
    <p:extLst>
      <p:ext uri="{BB962C8B-B14F-4D97-AF65-F5344CB8AC3E}">
        <p14:creationId xmlns:p14="http://schemas.microsoft.com/office/powerpoint/2010/main" val="1485081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EA002E1-B02B-48F2-8F5B-EBB9345D4A1E}"/>
              </a:ext>
            </a:extLst>
          </p:cNvPr>
          <p:cNvSpPr/>
          <p:nvPr/>
        </p:nvSpPr>
        <p:spPr>
          <a:xfrm>
            <a:off x="365760" y="182880"/>
            <a:ext cx="7160455" cy="4524315"/>
          </a:xfrm>
          <a:prstGeom prst="rect">
            <a:avLst/>
          </a:prstGeom>
        </p:spPr>
        <p:txBody>
          <a:bodyPr wrap="square">
            <a:spAutoFit/>
          </a:bodyPr>
          <a:lstStyle/>
          <a:p>
            <a:pPr algn="just"/>
            <a:r>
              <a:rPr lang="tr-TR" dirty="0"/>
              <a:t>Tanrıça </a:t>
            </a:r>
            <a:r>
              <a:rPr lang="tr-TR" dirty="0" err="1"/>
              <a:t>İnanna’yı</a:t>
            </a:r>
            <a:r>
              <a:rPr lang="tr-TR" dirty="0"/>
              <a:t> kaynaklarda genellikle eşi Tanrı </a:t>
            </a:r>
            <a:r>
              <a:rPr lang="tr-TR" dirty="0" err="1"/>
              <a:t>Dumuzi</a:t>
            </a:r>
            <a:r>
              <a:rPr lang="tr-TR" dirty="0"/>
              <a:t> ile beraber görmekteyiz. </a:t>
            </a:r>
            <a:r>
              <a:rPr lang="tr-TR" dirty="0" err="1"/>
              <a:t>İnanna</a:t>
            </a:r>
            <a:r>
              <a:rPr lang="tr-TR" dirty="0"/>
              <a:t> ile </a:t>
            </a:r>
            <a:r>
              <a:rPr lang="tr-TR" dirty="0" err="1"/>
              <a:t>Dumuzi</a:t>
            </a:r>
            <a:r>
              <a:rPr lang="tr-TR" dirty="0"/>
              <a:t> çifti bereket kültü ile alakalıdır. Tarım ve hayvancılığa dayalı olan ülke ekonomisinde, ürünler ne kadar bol olursa halkın zenginliği ve rahatı o kadar çok olacaktır. Ürünlerin bolluğu ise toprağın verimiyle ilgili bir durumdur. M.Ö. 3. binyılda, Sümerli düşünürler ve din bilimcileri, kralları eğer Tanrıça </a:t>
            </a:r>
            <a:r>
              <a:rPr lang="tr-TR" dirty="0" err="1"/>
              <a:t>İnanna</a:t>
            </a:r>
            <a:r>
              <a:rPr lang="tr-TR" dirty="0"/>
              <a:t> ile birleşirse böyle bir sonuca ulaşacaklarını düşünmüşlerdir.</a:t>
            </a:r>
          </a:p>
          <a:p>
            <a:pPr algn="just"/>
            <a:endParaRPr lang="tr-TR" dirty="0"/>
          </a:p>
          <a:p>
            <a:pPr algn="just"/>
            <a:r>
              <a:rPr lang="tr-TR" dirty="0"/>
              <a:t>Öte yandan Sümer mitlerindeki bazı kahramanlar zaman içinde </a:t>
            </a:r>
            <a:r>
              <a:rPr lang="tr-TR" dirty="0" err="1"/>
              <a:t>tanrısallaştırılmışlardır</a:t>
            </a:r>
            <a:r>
              <a:rPr lang="tr-TR" dirty="0"/>
              <a:t>. Bunlardan birisi de Uruk Sülalesi hükümdarlarının dördüncüsü sayılan </a:t>
            </a:r>
            <a:r>
              <a:rPr lang="tr-TR" dirty="0" err="1"/>
              <a:t>Dumuzi’dir</a:t>
            </a:r>
            <a:r>
              <a:rPr lang="tr-TR" dirty="0"/>
              <a:t>. Eskiçağ boyunca birçok topluma örnek olan </a:t>
            </a:r>
            <a:r>
              <a:rPr lang="tr-TR" dirty="0" err="1"/>
              <a:t>Dumuzi</a:t>
            </a:r>
            <a:r>
              <a:rPr lang="tr-TR" dirty="0"/>
              <a:t> yaz ayları ile buğday ve arpa gibi tahılların tanrısıdır. Onun ilkbaharda doğup, tahıllarla beraber büyüdüğü düşünülmüştür. Hasat zamanı gelince tahıllar toplandıktan sonra </a:t>
            </a:r>
            <a:r>
              <a:rPr lang="tr-TR" dirty="0" err="1"/>
              <a:t>Dumuzi’nin</a:t>
            </a:r>
            <a:r>
              <a:rPr lang="tr-TR" dirty="0"/>
              <a:t> ölerek “Ölüler Diyarına” gittiği kabul edilmiştir. Sümer kadınları tahılları kaldırdıktan sonra </a:t>
            </a:r>
            <a:r>
              <a:rPr lang="tr-TR" dirty="0" err="1"/>
              <a:t>Dumuzi’nin</a:t>
            </a:r>
            <a:r>
              <a:rPr lang="tr-TR" dirty="0"/>
              <a:t> gidişi üzerine yas tutmuşlardır.</a:t>
            </a:r>
          </a:p>
        </p:txBody>
      </p:sp>
      <p:pic>
        <p:nvPicPr>
          <p:cNvPr id="5" name="Resim 4">
            <a:extLst>
              <a:ext uri="{FF2B5EF4-FFF2-40B4-BE49-F238E27FC236}">
                <a16:creationId xmlns:a16="http://schemas.microsoft.com/office/drawing/2014/main" id="{13C27E21-8AE4-469C-BD82-AB59388BA510}"/>
              </a:ext>
            </a:extLst>
          </p:cNvPr>
          <p:cNvPicPr>
            <a:picLocks noChangeAspect="1"/>
          </p:cNvPicPr>
          <p:nvPr/>
        </p:nvPicPr>
        <p:blipFill>
          <a:blip r:embed="rId2"/>
          <a:stretch>
            <a:fillRect/>
          </a:stretch>
        </p:blipFill>
        <p:spPr>
          <a:xfrm>
            <a:off x="8589397" y="4229524"/>
            <a:ext cx="2603255" cy="1860810"/>
          </a:xfrm>
          <a:prstGeom prst="rect">
            <a:avLst/>
          </a:prstGeom>
        </p:spPr>
      </p:pic>
      <p:pic>
        <p:nvPicPr>
          <p:cNvPr id="3" name="Resim 2"/>
          <p:cNvPicPr>
            <a:picLocks noChangeAspect="1"/>
          </p:cNvPicPr>
          <p:nvPr/>
        </p:nvPicPr>
        <p:blipFill>
          <a:blip r:embed="rId3"/>
          <a:stretch>
            <a:fillRect/>
          </a:stretch>
        </p:blipFill>
        <p:spPr>
          <a:xfrm>
            <a:off x="7787090" y="668739"/>
            <a:ext cx="4207870" cy="2695433"/>
          </a:xfrm>
          <a:prstGeom prst="rect">
            <a:avLst/>
          </a:prstGeom>
        </p:spPr>
      </p:pic>
      <p:pic>
        <p:nvPicPr>
          <p:cNvPr id="6" name="Resim 5"/>
          <p:cNvPicPr>
            <a:picLocks noChangeAspect="1"/>
          </p:cNvPicPr>
          <p:nvPr/>
        </p:nvPicPr>
        <p:blipFill>
          <a:blip r:embed="rId4"/>
          <a:stretch>
            <a:fillRect/>
          </a:stretch>
        </p:blipFill>
        <p:spPr>
          <a:xfrm>
            <a:off x="2336042" y="4707195"/>
            <a:ext cx="3754132" cy="2150805"/>
          </a:xfrm>
          <a:prstGeom prst="rect">
            <a:avLst/>
          </a:prstGeom>
        </p:spPr>
      </p:pic>
    </p:spTree>
    <p:extLst>
      <p:ext uri="{BB962C8B-B14F-4D97-AF65-F5344CB8AC3E}">
        <p14:creationId xmlns:p14="http://schemas.microsoft.com/office/powerpoint/2010/main" val="265667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CCFCABE-A659-4599-A9CE-D34E56AE5C88}"/>
              </a:ext>
            </a:extLst>
          </p:cNvPr>
          <p:cNvSpPr/>
          <p:nvPr/>
        </p:nvSpPr>
        <p:spPr>
          <a:xfrm>
            <a:off x="0" y="0"/>
            <a:ext cx="9298745" cy="2862322"/>
          </a:xfrm>
          <a:prstGeom prst="rect">
            <a:avLst/>
          </a:prstGeom>
        </p:spPr>
        <p:txBody>
          <a:bodyPr wrap="square">
            <a:spAutoFit/>
          </a:bodyPr>
          <a:lstStyle/>
          <a:p>
            <a:pPr algn="just"/>
            <a:r>
              <a:rPr lang="tr-TR" dirty="0"/>
              <a:t>Ele alınması gereken tanrılardan iki tanesi de Ereškigal ve </a:t>
            </a:r>
            <a:r>
              <a:rPr lang="tr-TR" dirty="0" err="1"/>
              <a:t>Nergal’dır</a:t>
            </a:r>
            <a:r>
              <a:rPr lang="tr-TR" dirty="0"/>
              <a:t>. Çoğunlukla “dönüşü olmayan ülke” olarak adlandırılan “Ölüler </a:t>
            </a:r>
            <a:r>
              <a:rPr lang="tr-TR" dirty="0" err="1"/>
              <a:t>Diyarı”nın</a:t>
            </a:r>
            <a:r>
              <a:rPr lang="tr-TR" dirty="0"/>
              <a:t> başında, korkunç tanrıça Ereškigal vardır. Sonraları çok korkulan salgın hastalıklar tanrısı olan </a:t>
            </a:r>
            <a:r>
              <a:rPr lang="tr-TR" dirty="0" err="1"/>
              <a:t>Nergal</a:t>
            </a:r>
            <a:r>
              <a:rPr lang="tr-TR" dirty="0"/>
              <a:t> de ona katılmıştır. Bu konu ile ilgili olarak </a:t>
            </a:r>
            <a:r>
              <a:rPr lang="tr-TR" dirty="0" err="1"/>
              <a:t>Akkadca</a:t>
            </a:r>
            <a:r>
              <a:rPr lang="tr-TR" dirty="0"/>
              <a:t> iki örneği olan </a:t>
            </a:r>
            <a:r>
              <a:rPr lang="tr-TR" dirty="0" err="1"/>
              <a:t>Nergal</a:t>
            </a:r>
            <a:r>
              <a:rPr lang="tr-TR" dirty="0"/>
              <a:t> ile Ereškigal miti bulunmaktadır. Bu mitte, önceden Ereškigal adlı bir tanrıçanın emrinde olan Ölüler Diyarının, nasıl olup da daha önce gök tanrıları arasında yer alan </a:t>
            </a:r>
            <a:r>
              <a:rPr lang="tr-TR" dirty="0" err="1">
                <a:solidFill>
                  <a:srgbClr val="FF0000"/>
                </a:solidFill>
              </a:rPr>
              <a:t>Nergal</a:t>
            </a:r>
            <a:r>
              <a:rPr lang="tr-TR" dirty="0"/>
              <a:t> adlı bir hükümdara sahip olduğunu anlatmaktadır.</a:t>
            </a:r>
          </a:p>
          <a:p>
            <a:pPr algn="just"/>
            <a:endParaRPr lang="tr-TR" dirty="0"/>
          </a:p>
          <a:p>
            <a:pPr algn="just"/>
            <a:r>
              <a:rPr lang="tr-TR" dirty="0"/>
              <a:t>Anlatılanlara göre, Ölüler Diyarı tanrıçasına hakaret eden ve cezalandırılması için onun tarafından çağrılan </a:t>
            </a:r>
            <a:r>
              <a:rPr lang="tr-TR" dirty="0" err="1"/>
              <a:t>Nergal</a:t>
            </a:r>
            <a:r>
              <a:rPr lang="tr-TR" dirty="0"/>
              <a:t>, sonuçta onun eşi ve ortağı olmuştur</a:t>
            </a:r>
          </a:p>
          <a:p>
            <a:pPr algn="just"/>
            <a:endParaRPr lang="tr-TR" dirty="0"/>
          </a:p>
        </p:txBody>
      </p:sp>
      <p:pic>
        <p:nvPicPr>
          <p:cNvPr id="3" name="Resim 2">
            <a:extLst>
              <a:ext uri="{FF2B5EF4-FFF2-40B4-BE49-F238E27FC236}">
                <a16:creationId xmlns:a16="http://schemas.microsoft.com/office/drawing/2014/main" id="{5D8FC635-ED79-4A99-8759-B03858FA5AA2}"/>
              </a:ext>
            </a:extLst>
          </p:cNvPr>
          <p:cNvPicPr>
            <a:picLocks noChangeAspect="1"/>
          </p:cNvPicPr>
          <p:nvPr/>
        </p:nvPicPr>
        <p:blipFill>
          <a:blip r:embed="rId2"/>
          <a:stretch>
            <a:fillRect/>
          </a:stretch>
        </p:blipFill>
        <p:spPr>
          <a:xfrm>
            <a:off x="1694082" y="2824487"/>
            <a:ext cx="2443089" cy="3671309"/>
          </a:xfrm>
          <a:prstGeom prst="rect">
            <a:avLst/>
          </a:prstGeom>
        </p:spPr>
      </p:pic>
      <p:pic>
        <p:nvPicPr>
          <p:cNvPr id="4" name="Resim 3">
            <a:extLst>
              <a:ext uri="{FF2B5EF4-FFF2-40B4-BE49-F238E27FC236}">
                <a16:creationId xmlns:a16="http://schemas.microsoft.com/office/drawing/2014/main" id="{BDD1E3C0-AE5D-4C8B-8BB5-9A0AF77EF400}"/>
              </a:ext>
            </a:extLst>
          </p:cNvPr>
          <p:cNvPicPr>
            <a:picLocks noChangeAspect="1"/>
          </p:cNvPicPr>
          <p:nvPr/>
        </p:nvPicPr>
        <p:blipFill rotWithShape="1">
          <a:blip r:embed="rId3"/>
          <a:srcRect l="19105" t="-900" r="20969" b="1"/>
          <a:stretch/>
        </p:blipFill>
        <p:spPr>
          <a:xfrm>
            <a:off x="9551962" y="0"/>
            <a:ext cx="2443089" cy="6194409"/>
          </a:xfrm>
          <a:prstGeom prst="rect">
            <a:avLst/>
          </a:prstGeom>
        </p:spPr>
      </p:pic>
      <p:sp>
        <p:nvSpPr>
          <p:cNvPr id="5" name="Dikdörtgen 4">
            <a:extLst>
              <a:ext uri="{FF2B5EF4-FFF2-40B4-BE49-F238E27FC236}">
                <a16:creationId xmlns:a16="http://schemas.microsoft.com/office/drawing/2014/main" id="{188DC038-1069-4FFA-AD79-21682167B47D}"/>
              </a:ext>
            </a:extLst>
          </p:cNvPr>
          <p:cNvSpPr/>
          <p:nvPr/>
        </p:nvSpPr>
        <p:spPr>
          <a:xfrm>
            <a:off x="4529797" y="3995679"/>
            <a:ext cx="1843300" cy="646331"/>
          </a:xfrm>
          <a:prstGeom prst="rect">
            <a:avLst/>
          </a:prstGeom>
        </p:spPr>
        <p:txBody>
          <a:bodyPr wrap="square">
            <a:spAutoFit/>
          </a:bodyPr>
          <a:lstStyle/>
          <a:p>
            <a:r>
              <a:rPr lang="tr-TR" dirty="0"/>
              <a:t>NERGAL İLE ERESKİGAL</a:t>
            </a:r>
          </a:p>
        </p:txBody>
      </p:sp>
      <p:sp>
        <p:nvSpPr>
          <p:cNvPr id="6" name="Dikdörtgen 5">
            <a:extLst>
              <a:ext uri="{FF2B5EF4-FFF2-40B4-BE49-F238E27FC236}">
                <a16:creationId xmlns:a16="http://schemas.microsoft.com/office/drawing/2014/main" id="{203E1BDF-4FDF-4071-A271-7049D1412CB0}"/>
              </a:ext>
            </a:extLst>
          </p:cNvPr>
          <p:cNvSpPr/>
          <p:nvPr/>
        </p:nvSpPr>
        <p:spPr>
          <a:xfrm>
            <a:off x="9681700" y="6194409"/>
            <a:ext cx="2183611" cy="646331"/>
          </a:xfrm>
          <a:prstGeom prst="rect">
            <a:avLst/>
          </a:prstGeom>
        </p:spPr>
        <p:txBody>
          <a:bodyPr wrap="none">
            <a:spAutoFit/>
          </a:bodyPr>
          <a:lstStyle/>
          <a:p>
            <a:r>
              <a:rPr lang="tr-TR" dirty="0"/>
              <a:t>NERGAL, YAZILIKAYA, </a:t>
            </a:r>
          </a:p>
          <a:p>
            <a:r>
              <a:rPr lang="tr-TR" dirty="0"/>
              <a:t>B ODASI</a:t>
            </a:r>
          </a:p>
        </p:txBody>
      </p:sp>
    </p:spTree>
    <p:extLst>
      <p:ext uri="{BB962C8B-B14F-4D97-AF65-F5344CB8AC3E}">
        <p14:creationId xmlns:p14="http://schemas.microsoft.com/office/powerpoint/2010/main" val="2269494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7287F32-6B0D-4253-ACC4-AECC9B331BCF}"/>
              </a:ext>
            </a:extLst>
          </p:cNvPr>
          <p:cNvSpPr/>
          <p:nvPr/>
        </p:nvSpPr>
        <p:spPr>
          <a:xfrm>
            <a:off x="262596" y="201529"/>
            <a:ext cx="11526129" cy="1754326"/>
          </a:xfrm>
          <a:prstGeom prst="rect">
            <a:avLst/>
          </a:prstGeom>
        </p:spPr>
        <p:txBody>
          <a:bodyPr wrap="square">
            <a:spAutoFit/>
          </a:bodyPr>
          <a:lstStyle/>
          <a:p>
            <a:pPr algn="just"/>
            <a:r>
              <a:rPr lang="tr-TR" dirty="0"/>
              <a:t>Ereškigal ve Ölüler Diyarı hakkında bize oldukça geniş bilgi veren yegâne kaynak </a:t>
            </a:r>
            <a:r>
              <a:rPr lang="tr-TR" u="sng" dirty="0"/>
              <a:t>“</a:t>
            </a:r>
            <a:r>
              <a:rPr lang="tr-TR" u="sng" dirty="0" err="1"/>
              <a:t>İnanna’nın</a:t>
            </a:r>
            <a:r>
              <a:rPr lang="tr-TR" u="sng" dirty="0"/>
              <a:t> Ölüler Âlemine İnişi” </a:t>
            </a:r>
            <a:r>
              <a:rPr lang="tr-TR" dirty="0"/>
              <a:t>adlı mittir. Bu şiire göre Ölüler Diyarı, açık olarak belirtilmemişse de Uruk’ta bulunan bir kapıdan geçerek oraya inilebilen bir yerdir. Büyük olasılıkla bütün önemli kent merkezlerinde özel giriş ve kapıları bulunuyordu. Ölüler Diyarında, kilitlenmiş ve </a:t>
            </a:r>
            <a:r>
              <a:rPr lang="tr-TR" u="sng" dirty="0"/>
              <a:t>sürgülenmiş kapılar ve bu kapıların başkanları olan Neti vardır</a:t>
            </a:r>
            <a:r>
              <a:rPr lang="tr-TR" dirty="0"/>
              <a:t>. </a:t>
            </a:r>
            <a:r>
              <a:rPr lang="tr-TR" u="sng" dirty="0"/>
              <a:t>Ölülerin kayıkla geçmesi gereken bir ırmak vardır, </a:t>
            </a:r>
            <a:r>
              <a:rPr lang="tr-TR" dirty="0"/>
              <a:t>fakat bunun Ölüler Diyarının neresinde olduğunu elimizdeki mitler belirtmemektedir. Bir kez Ölüler Diyarına girince, tanrı bile olsa hiç kimse, burada yerine koyacak birini bulmadan yukarıdaki dünyaya çıkamayacağı düşüncesi vardır.</a:t>
            </a:r>
          </a:p>
        </p:txBody>
      </p:sp>
      <p:pic>
        <p:nvPicPr>
          <p:cNvPr id="3" name="Resim 2">
            <a:extLst>
              <a:ext uri="{FF2B5EF4-FFF2-40B4-BE49-F238E27FC236}">
                <a16:creationId xmlns:a16="http://schemas.microsoft.com/office/drawing/2014/main" id="{23F883B7-6F89-4AD2-AE53-0D66E48E5047}"/>
              </a:ext>
            </a:extLst>
          </p:cNvPr>
          <p:cNvPicPr>
            <a:picLocks noChangeAspect="1"/>
          </p:cNvPicPr>
          <p:nvPr/>
        </p:nvPicPr>
        <p:blipFill>
          <a:blip r:embed="rId2"/>
          <a:stretch>
            <a:fillRect/>
          </a:stretch>
        </p:blipFill>
        <p:spPr>
          <a:xfrm>
            <a:off x="562707" y="1955855"/>
            <a:ext cx="4457944" cy="3190216"/>
          </a:xfrm>
          <a:prstGeom prst="rect">
            <a:avLst/>
          </a:prstGeom>
        </p:spPr>
      </p:pic>
      <p:sp>
        <p:nvSpPr>
          <p:cNvPr id="4" name="Dikdörtgen 3">
            <a:extLst>
              <a:ext uri="{FF2B5EF4-FFF2-40B4-BE49-F238E27FC236}">
                <a16:creationId xmlns:a16="http://schemas.microsoft.com/office/drawing/2014/main" id="{5B2CC986-2357-4504-9584-2972B940ACE7}"/>
              </a:ext>
            </a:extLst>
          </p:cNvPr>
          <p:cNvSpPr/>
          <p:nvPr/>
        </p:nvSpPr>
        <p:spPr>
          <a:xfrm>
            <a:off x="353278" y="5146071"/>
            <a:ext cx="7158870" cy="1477328"/>
          </a:xfrm>
          <a:prstGeom prst="rect">
            <a:avLst/>
          </a:prstGeom>
        </p:spPr>
        <p:txBody>
          <a:bodyPr wrap="square">
            <a:spAutoFit/>
          </a:bodyPr>
          <a:lstStyle/>
          <a:p>
            <a:r>
              <a:rPr lang="tr-TR" dirty="0" err="1"/>
              <a:t>Charon</a:t>
            </a:r>
            <a:r>
              <a:rPr lang="tr-TR" dirty="0"/>
              <a:t> ölüleri kayığıyla </a:t>
            </a:r>
            <a:r>
              <a:rPr lang="tr-TR" dirty="0" err="1"/>
              <a:t>obolos</a:t>
            </a:r>
            <a:r>
              <a:rPr lang="tr-TR" dirty="0"/>
              <a:t> (gümüş sikke) karşılığı </a:t>
            </a:r>
            <a:r>
              <a:rPr lang="tr-TR" dirty="0" err="1"/>
              <a:t>Styx</a:t>
            </a:r>
            <a:r>
              <a:rPr lang="tr-TR" dirty="0"/>
              <a:t> nehrinin sonunda </a:t>
            </a:r>
            <a:r>
              <a:rPr lang="tr-TR" dirty="0" err="1"/>
              <a:t>Hades</a:t>
            </a:r>
            <a:r>
              <a:rPr lang="tr-TR" dirty="0"/>
              <a:t>' e götürürdü.  </a:t>
            </a:r>
            <a:r>
              <a:rPr lang="tr-TR" dirty="0" err="1"/>
              <a:t>Styx</a:t>
            </a:r>
            <a:r>
              <a:rPr lang="tr-TR" dirty="0"/>
              <a:t> nefret nehriydi ve suyu zehirliydi. Her ölü </a:t>
            </a:r>
            <a:r>
              <a:rPr lang="tr-TR" dirty="0" err="1"/>
              <a:t>Styx</a:t>
            </a:r>
            <a:r>
              <a:rPr lang="tr-TR" dirty="0"/>
              <a:t> nehrini geçmek için sikke ödemek zorundaydı.  Ölü gömülmeden önce ağzına veya göz kapaklarına </a:t>
            </a:r>
            <a:r>
              <a:rPr lang="tr-TR" dirty="0" err="1"/>
              <a:t>obolos</a:t>
            </a:r>
            <a:r>
              <a:rPr lang="tr-TR" dirty="0"/>
              <a:t> konulmazsa ölü huzursuz biçimde geri döner ve rahatsız ederdi.</a:t>
            </a:r>
          </a:p>
        </p:txBody>
      </p:sp>
      <p:pic>
        <p:nvPicPr>
          <p:cNvPr id="5" name="Resim 4">
            <a:extLst>
              <a:ext uri="{FF2B5EF4-FFF2-40B4-BE49-F238E27FC236}">
                <a16:creationId xmlns:a16="http://schemas.microsoft.com/office/drawing/2014/main" id="{7ED1879C-98E2-4198-9C3B-DA5D506ECC67}"/>
              </a:ext>
            </a:extLst>
          </p:cNvPr>
          <p:cNvPicPr>
            <a:picLocks noChangeAspect="1"/>
          </p:cNvPicPr>
          <p:nvPr/>
        </p:nvPicPr>
        <p:blipFill>
          <a:blip r:embed="rId3"/>
          <a:stretch>
            <a:fillRect/>
          </a:stretch>
        </p:blipFill>
        <p:spPr>
          <a:xfrm>
            <a:off x="7312099" y="2041536"/>
            <a:ext cx="4317194" cy="2860610"/>
          </a:xfrm>
          <a:prstGeom prst="rect">
            <a:avLst/>
          </a:prstGeom>
        </p:spPr>
      </p:pic>
    </p:spTree>
    <p:extLst>
      <p:ext uri="{BB962C8B-B14F-4D97-AF65-F5344CB8AC3E}">
        <p14:creationId xmlns:p14="http://schemas.microsoft.com/office/powerpoint/2010/main" val="112695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5FF252E6-808B-43D7-9DE8-07FB2859304A}"/>
              </a:ext>
            </a:extLst>
          </p:cNvPr>
          <p:cNvSpPr/>
          <p:nvPr/>
        </p:nvSpPr>
        <p:spPr>
          <a:xfrm>
            <a:off x="1" y="0"/>
            <a:ext cx="12192000" cy="6740307"/>
          </a:xfrm>
          <a:prstGeom prst="rect">
            <a:avLst/>
          </a:prstGeom>
        </p:spPr>
        <p:txBody>
          <a:bodyPr wrap="square">
            <a:spAutoFit/>
          </a:bodyPr>
          <a:lstStyle/>
          <a:p>
            <a:pPr algn="just"/>
            <a:r>
              <a:rPr lang="tr-TR" b="1" u="sng" dirty="0"/>
              <a:t>Tapınaklar</a:t>
            </a:r>
          </a:p>
          <a:p>
            <a:pPr algn="just"/>
            <a:r>
              <a:rPr lang="tr-TR" u="sng" dirty="0"/>
              <a:t>Mezopotamyalıların dünya görüşü sebebiyle, dinlerinde egemen rolü ayinler ve ritüeller oynuyordu. Onların düşüncesine göre, insanoğlu tanrılarına hizmet etmek amacıyla yaratılmıştır. Bu sebeple de insanoğlunun en önemli görevini, efendilerini hoşnut ve tatmin edecek bir şekilde yerine getirmesi ve mükemmel olarak gerçekleştirmesi gerektiğini düşünmüşlerdir.</a:t>
            </a:r>
          </a:p>
          <a:p>
            <a:pPr algn="just"/>
            <a:endParaRPr lang="tr-TR" dirty="0"/>
          </a:p>
          <a:p>
            <a:pPr algn="just"/>
            <a:r>
              <a:rPr lang="tr-TR" u="sng" dirty="0"/>
              <a:t>Mezopotamya’da en önemli görevlerden birisi tanrılar için tapınak inşa etmektir. Mezopotamya hükümdarları M.Ö. III. binyılın sonundan itibaren ithaflı ve anma yazıtlarında çok sayıda tapınak inşa ettikleri ve var olanları tamir ettikleri ile övünmüşlerdir. Ayrıca bu tapınaklar devletçe güvence altına da alınmıştır.</a:t>
            </a:r>
          </a:p>
          <a:p>
            <a:pPr algn="just"/>
            <a:endParaRPr lang="tr-TR" dirty="0"/>
          </a:p>
          <a:p>
            <a:pPr algn="just"/>
            <a:r>
              <a:rPr lang="tr-TR" u="sng" dirty="0"/>
              <a:t>Tapınaklar tanrıların sarayları olarak düşünülmüş ve tanrıların burada diğer aile bireyleriyle beraber oturduğu kabul edilmiştir. </a:t>
            </a:r>
            <a:r>
              <a:rPr lang="tr-TR" u="sng" dirty="0" err="1"/>
              <a:t>Ziggurat</a:t>
            </a:r>
            <a:r>
              <a:rPr lang="tr-TR" u="sng" dirty="0"/>
              <a:t> adı verilen bu tapınaklar genellikle yedi kattan oluşmuştur. Bunlar hem tapınak hem de rasathane olarak kullanılmışlardır. Ayrıca her şehrin tanrısı için ayrı bir tapınak inşa edilmiştir.</a:t>
            </a:r>
            <a:r>
              <a:rPr lang="tr-TR" dirty="0"/>
              <a:t> Örneğin Sümer tapınakları arasında en meşhur olanı, </a:t>
            </a:r>
            <a:r>
              <a:rPr lang="tr-TR" dirty="0" err="1"/>
              <a:t>Nippur’un</a:t>
            </a:r>
            <a:r>
              <a:rPr lang="tr-TR" dirty="0"/>
              <a:t> baş tanrısı </a:t>
            </a:r>
            <a:r>
              <a:rPr lang="tr-TR" dirty="0" err="1"/>
              <a:t>Enlil</a:t>
            </a:r>
            <a:r>
              <a:rPr lang="tr-TR" dirty="0"/>
              <a:t> için burada yapılmış olan büyük tapınaktır.</a:t>
            </a:r>
          </a:p>
          <a:p>
            <a:pPr algn="just"/>
            <a:endParaRPr lang="tr-TR" dirty="0"/>
          </a:p>
          <a:p>
            <a:pPr algn="just"/>
            <a:r>
              <a:rPr lang="tr-TR" dirty="0"/>
              <a:t>Bu tapınaklar arkeologların “</a:t>
            </a:r>
            <a:r>
              <a:rPr lang="tr-TR" dirty="0" err="1"/>
              <a:t>cella</a:t>
            </a:r>
            <a:r>
              <a:rPr lang="tr-TR" dirty="0"/>
              <a:t>” dedikleri merkezdeki bir odanın etrafına kurulmuşlardır. </a:t>
            </a:r>
            <a:r>
              <a:rPr lang="tr-TR" u="sng" dirty="0"/>
              <a:t>Burada tapınağın ithaf edildiği tanrının çok gösterişli heykelleri ve kült resimleri ile evlerinin ve ailelerinin resimleri yer almıştır. Tanrının yeryüzündeki konutu kabul edilen tapınaklardaki bu simgeleri ve teminatı olarak görülen bu imgeler önünde her gün ihtişamlı törenler düzenlenmiştir.</a:t>
            </a:r>
          </a:p>
          <a:p>
            <a:pPr algn="just"/>
            <a:endParaRPr lang="tr-TR" dirty="0"/>
          </a:p>
          <a:p>
            <a:pPr algn="just"/>
            <a:r>
              <a:rPr lang="tr-TR" u="sng" dirty="0"/>
              <a:t>Mezopotamya’da tanrının heykelde vücut bulduğuna inanıldığı için heykel tapınaklarda bir kaide üzerinde tapınağın </a:t>
            </a:r>
            <a:r>
              <a:rPr lang="tr-TR" u="sng" dirty="0" err="1"/>
              <a:t>cellasına</a:t>
            </a:r>
            <a:r>
              <a:rPr lang="tr-TR" u="sng" dirty="0"/>
              <a:t> yerleştirilmiştir. Tapınaklardaki tanrı heykellerinin çoğu değerli ahşap türlerinden yapılmış, altın işlemeli kumaşlarla giydirilmiş ve göğsü ile boynu takılarla bezenmiş ve başına taç takılmıştır. Burada ailesiyle birlikte yaşadığına inanılan tanrılar, tıpkı kral gibi saray adetlerine göre hizmet görmüşlerdir</a:t>
            </a:r>
            <a:r>
              <a:rPr lang="tr-TR" dirty="0"/>
              <a:t>. Tanrının, daha önemsiz tanrıları ve yakaranların dualarını burada kabul ettiği düşünülmüştür. T</a:t>
            </a:r>
            <a:r>
              <a:rPr lang="tr-TR" u="sng" dirty="0"/>
              <a:t>anrının heykelde vücut bulduğuna inanıldığından, heykel savaşta başka yere götürüldüğü zaman, geri dönene kadar tanrının yerinde olmadığı kabul edilmiştir.</a:t>
            </a:r>
          </a:p>
        </p:txBody>
      </p:sp>
    </p:spTree>
    <p:extLst>
      <p:ext uri="{BB962C8B-B14F-4D97-AF65-F5344CB8AC3E}">
        <p14:creationId xmlns:p14="http://schemas.microsoft.com/office/powerpoint/2010/main" val="1506161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CA33952-3996-4D70-9268-A7BC44A0C1E8}"/>
              </a:ext>
            </a:extLst>
          </p:cNvPr>
          <p:cNvPicPr>
            <a:picLocks noChangeAspect="1"/>
          </p:cNvPicPr>
          <p:nvPr/>
        </p:nvPicPr>
        <p:blipFill>
          <a:blip r:embed="rId2"/>
          <a:stretch>
            <a:fillRect/>
          </a:stretch>
        </p:blipFill>
        <p:spPr>
          <a:xfrm>
            <a:off x="644821" y="184665"/>
            <a:ext cx="11001003" cy="5074701"/>
          </a:xfrm>
          <a:prstGeom prst="rect">
            <a:avLst/>
          </a:prstGeom>
        </p:spPr>
      </p:pic>
      <p:sp>
        <p:nvSpPr>
          <p:cNvPr id="4" name="Dikdörtgen 3">
            <a:extLst>
              <a:ext uri="{FF2B5EF4-FFF2-40B4-BE49-F238E27FC236}">
                <a16:creationId xmlns:a16="http://schemas.microsoft.com/office/drawing/2014/main" id="{273EE10D-EAAC-4A77-92AF-D6133B40A715}"/>
              </a:ext>
            </a:extLst>
          </p:cNvPr>
          <p:cNvSpPr/>
          <p:nvPr/>
        </p:nvSpPr>
        <p:spPr>
          <a:xfrm>
            <a:off x="-1" y="5259367"/>
            <a:ext cx="12041945" cy="1200329"/>
          </a:xfrm>
          <a:prstGeom prst="rect">
            <a:avLst/>
          </a:prstGeom>
        </p:spPr>
        <p:txBody>
          <a:bodyPr wrap="square">
            <a:spAutoFit/>
          </a:bodyPr>
          <a:lstStyle/>
          <a:p>
            <a:pPr algn="just"/>
            <a:r>
              <a:rPr lang="tr-TR" dirty="0"/>
              <a:t>Zigguratlar, masif bir kütle halinde, piramit biçiminde yükseltilerek inşa edilmiş tapınak binalarıdır. Kentin baş tanrısına adanan tapınak </a:t>
            </a:r>
            <a:r>
              <a:rPr lang="tr-TR" dirty="0" err="1"/>
              <a:t>zigguratın</a:t>
            </a:r>
            <a:r>
              <a:rPr lang="tr-TR" dirty="0"/>
              <a:t> </a:t>
            </a:r>
            <a:r>
              <a:rPr lang="tr-TR" dirty="0" err="1"/>
              <a:t>tepesinde,en</a:t>
            </a:r>
            <a:r>
              <a:rPr lang="tr-TR" dirty="0"/>
              <a:t> yüksek noktasında bulunmaktadır. </a:t>
            </a:r>
            <a:r>
              <a:rPr lang="tr-TR" dirty="0" err="1"/>
              <a:t>Ziggurat</a:t>
            </a:r>
            <a:r>
              <a:rPr lang="tr-TR" dirty="0"/>
              <a:t> </a:t>
            </a:r>
            <a:r>
              <a:rPr lang="tr-TR" dirty="0" err="1"/>
              <a:t>dışınnda</a:t>
            </a:r>
            <a:r>
              <a:rPr lang="tr-TR" dirty="0"/>
              <a:t> kentlerdeki resmi binalar yeniden yapılmış, altyapı oluşturulmuş, kanallar açılmış, ayrıca bütün bu anıtsal binalar ayrı bir duvar içine alınmıştır. Ur kentinde Ay tanrısına adanmış, duvarlarla çevrili alanda </a:t>
            </a:r>
            <a:r>
              <a:rPr lang="tr-TR" dirty="0" err="1"/>
              <a:t>ziggurat</a:t>
            </a:r>
            <a:r>
              <a:rPr lang="tr-TR" dirty="0"/>
              <a:t>, tapınak ambarı, konutlar ve dini saray gibi yapılar bulunmaktaydı.</a:t>
            </a:r>
          </a:p>
        </p:txBody>
      </p:sp>
    </p:spTree>
    <p:extLst>
      <p:ext uri="{BB962C8B-B14F-4D97-AF65-F5344CB8AC3E}">
        <p14:creationId xmlns:p14="http://schemas.microsoft.com/office/powerpoint/2010/main" val="1699636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70EE0A4-2525-4914-8F9D-67758FE39FA8}"/>
              </a:ext>
            </a:extLst>
          </p:cNvPr>
          <p:cNvSpPr/>
          <p:nvPr/>
        </p:nvSpPr>
        <p:spPr>
          <a:xfrm>
            <a:off x="0" y="0"/>
            <a:ext cx="12192000" cy="6463308"/>
          </a:xfrm>
          <a:prstGeom prst="rect">
            <a:avLst/>
          </a:prstGeom>
        </p:spPr>
        <p:txBody>
          <a:bodyPr wrap="square">
            <a:spAutoFit/>
          </a:bodyPr>
          <a:lstStyle/>
          <a:p>
            <a:pPr algn="just"/>
            <a:r>
              <a:rPr lang="tr-TR" b="1" dirty="0"/>
              <a:t>Sümerlerde Yaratılış Mitosları</a:t>
            </a:r>
          </a:p>
          <a:p>
            <a:pPr algn="just"/>
            <a:r>
              <a:rPr lang="tr-TR" u="sng" dirty="0"/>
              <a:t>Sümerler bize mitoloji, destan, ilahi, ağıt, atasözü, masal ve hikâye gibi edebiyatın hemen hemen her türünde eserler bırakmışlardır. Sümerler duygu ve hayal âlemlerini yansıtmakta son derece başarı göstermişler ve eserlerinde sembollerden ve teşbihlerden de yararlanmasını bilmişlerdir.</a:t>
            </a:r>
            <a:r>
              <a:rPr lang="tr-TR" dirty="0"/>
              <a:t> Lakin onlar şiirlerinde ölçü ve kafiye kullanmamışlardır. Eserlerinin konusu da genellikle tanrılar ve kahramanların olağanüstü maceraları, tanrılar ve krallar için yapılan övgüler, komşu kavimler tarafından şehirlerin yakılıp yıkılmasının yarattığı üzüntüler ve günlük hayatla ilgili faaliyetlerden oluşmaktadır. Sümer mitolojisi adına ne biliyorsak, bunları M.Ö. 3. binyılın sonlarına doğru Sümer ülkesini ele geçirmiş ve Sümer öyküleri ile efsanelerini kendi mitlerinin gelişimi için kaynak ve temel olarak kullanmış olan </a:t>
            </a:r>
            <a:r>
              <a:rPr lang="tr-TR" dirty="0" err="1"/>
              <a:t>Babillilerin</a:t>
            </a:r>
            <a:r>
              <a:rPr lang="tr-TR" dirty="0"/>
              <a:t> büyük oranda değiştirdikleri eserlerden anlamaktayız.</a:t>
            </a:r>
          </a:p>
          <a:p>
            <a:pPr algn="just"/>
            <a:endParaRPr lang="tr-TR" dirty="0"/>
          </a:p>
          <a:p>
            <a:pPr algn="just"/>
            <a:r>
              <a:rPr lang="tr-TR" u="sng" dirty="0"/>
              <a:t>Ayrıca, eskiçağ yaratılış mitoslarının hiçbirisinde </a:t>
            </a:r>
            <a:r>
              <a:rPr lang="tr-TR" u="sng" dirty="0" err="1"/>
              <a:t>ex</a:t>
            </a:r>
            <a:r>
              <a:rPr lang="tr-TR" u="sng" dirty="0"/>
              <a:t> </a:t>
            </a:r>
            <a:r>
              <a:rPr lang="tr-TR" u="sng" dirty="0" err="1"/>
              <a:t>nihilo</a:t>
            </a:r>
            <a:r>
              <a:rPr lang="tr-TR" u="sng" dirty="0"/>
              <a:t> (hiç yoktan) yaratılış kavramıyla karşılaşmamaktayız.</a:t>
            </a:r>
            <a:r>
              <a:rPr lang="tr-TR" dirty="0"/>
              <a:t> Eskiçağ mitoslarının hepsinde yaratılış, başlangıçtaki kargaşa (kaos) durumuna bir düzen verme eylemi olarak görünmektedir. Sümer malzemesi incelendiğinde Asur-Babil yaratılış mitosunun dengi olan ve detaylı bilgi veren belge bulunamamıştır. </a:t>
            </a:r>
            <a:r>
              <a:rPr lang="tr-TR" u="sng" dirty="0"/>
              <a:t>Ancak bizlere yaratılışla ilgili önemli bilgiler veren “</a:t>
            </a:r>
            <a:r>
              <a:rPr lang="tr-TR" u="sng" dirty="0" err="1"/>
              <a:t>Gılgamıš</a:t>
            </a:r>
            <a:r>
              <a:rPr lang="tr-TR" u="sng" dirty="0"/>
              <a:t>, </a:t>
            </a:r>
            <a:r>
              <a:rPr lang="tr-TR" u="sng" dirty="0" err="1"/>
              <a:t>Enkidu</a:t>
            </a:r>
            <a:r>
              <a:rPr lang="tr-TR" u="sng" dirty="0"/>
              <a:t> ve Ölüler Diyarı” adlı şiirin giriş kısmı ve “Sığır ve Tahıl” şiiri ile “Kazma” şiiri mevcut bulunmaktadır. Sümer inanışına göre başlangıçta gök ile yer birdi. Daha sonra gök ile yer, tanrılar tarafından ayrılmıştır. Sümer inanışında evrenin kökeni şu şekilde açıklanır:</a:t>
            </a:r>
          </a:p>
          <a:p>
            <a:endParaRPr lang="tr-TR" u="sng" dirty="0"/>
          </a:p>
          <a:p>
            <a:r>
              <a:rPr lang="tr-TR" u="sng" dirty="0"/>
              <a:t>1.Başlangıçta ilksel deniz vardı; kökeni veya doğuşu konusunda bir şey söylenmemektedir, Sümerler onu her zaman varmış gibi düşünmüş olabilirler.</a:t>
            </a:r>
          </a:p>
          <a:p>
            <a:r>
              <a:rPr lang="tr-TR" u="sng" dirty="0"/>
              <a:t>2.İlksel deniz gök ile yerin birliğinden oluşan kozmik dağı vücuda getirdi.</a:t>
            </a:r>
          </a:p>
          <a:p>
            <a:r>
              <a:rPr lang="tr-TR" u="sng" dirty="0"/>
              <a:t>3.Tanrılar insan biçiminde kişileştirildiğinde, </a:t>
            </a:r>
            <a:r>
              <a:rPr lang="tr-TR" u="sng" dirty="0" err="1"/>
              <a:t>Anu</a:t>
            </a:r>
            <a:r>
              <a:rPr lang="tr-TR" u="sng" dirty="0"/>
              <a:t> (gök) eril, Ki (yer) dişildi. Onların birleşmesinden hava tanrısı </a:t>
            </a:r>
            <a:r>
              <a:rPr lang="tr-TR" u="sng" dirty="0" err="1"/>
              <a:t>Enlil</a:t>
            </a:r>
            <a:r>
              <a:rPr lang="tr-TR" u="sng" dirty="0"/>
              <a:t> doğdu.</a:t>
            </a:r>
          </a:p>
          <a:p>
            <a:r>
              <a:rPr lang="tr-TR" u="sng" dirty="0"/>
              <a:t>4.Hava tanrısı </a:t>
            </a:r>
            <a:r>
              <a:rPr lang="tr-TR" u="sng" dirty="0" err="1"/>
              <a:t>Enlil</a:t>
            </a:r>
            <a:r>
              <a:rPr lang="tr-TR" u="sng" dirty="0"/>
              <a:t> yerden göğü ayırdı ve babası </a:t>
            </a:r>
            <a:r>
              <a:rPr lang="tr-TR" u="sng" dirty="0" err="1"/>
              <a:t>Anu</a:t>
            </a:r>
            <a:r>
              <a:rPr lang="tr-TR" u="sng" dirty="0"/>
              <a:t> göğü ele geçirirken, </a:t>
            </a:r>
            <a:r>
              <a:rPr lang="tr-TR" u="sng" dirty="0" err="1"/>
              <a:t>Enlil</a:t>
            </a:r>
            <a:r>
              <a:rPr lang="tr-TR" u="sng" dirty="0"/>
              <a:t> annesi </a:t>
            </a:r>
            <a:r>
              <a:rPr lang="tr-TR" u="sng" dirty="0" err="1"/>
              <a:t>Ki'yi</a:t>
            </a:r>
            <a:r>
              <a:rPr lang="tr-TR" u="sng" dirty="0"/>
              <a:t>, yeri, ele geçirdi. </a:t>
            </a:r>
            <a:r>
              <a:rPr lang="tr-TR" u="sng" dirty="0" err="1"/>
              <a:t>Enlil</a:t>
            </a:r>
            <a:r>
              <a:rPr lang="tr-TR" u="sng" dirty="0"/>
              <a:t> ile annesi </a:t>
            </a:r>
            <a:r>
              <a:rPr lang="tr-TR" u="sng" dirty="0" err="1"/>
              <a:t>Ki'nin</a:t>
            </a:r>
            <a:r>
              <a:rPr lang="tr-TR" u="sng" dirty="0"/>
              <a:t> birleşmesi- tarihsel devirlerde </a:t>
            </a:r>
            <a:r>
              <a:rPr lang="tr-TR" u="sng" dirty="0" err="1"/>
              <a:t>Ninmah</a:t>
            </a:r>
            <a:r>
              <a:rPr lang="tr-TR" u="sng" dirty="0"/>
              <a:t>, “yüce kraliçe”, Ninhursag, “kozmik dağın kraliçesi”; </a:t>
            </a:r>
            <a:r>
              <a:rPr lang="tr-TR" u="sng" dirty="0" err="1"/>
              <a:t>Nintu</a:t>
            </a:r>
            <a:r>
              <a:rPr lang="tr-TR" u="sng" dirty="0"/>
              <a:t>, “doğurgan kraliçe” gibi çeşitli adlar verilen tanrıçayla özdeşleştirilmiş olabilir- evrenin düzenlenmesini, insanın yaratılışı ve uygarlığın kuruluşunu başlattı.</a:t>
            </a:r>
          </a:p>
        </p:txBody>
      </p:sp>
    </p:spTree>
    <p:extLst>
      <p:ext uri="{BB962C8B-B14F-4D97-AF65-F5344CB8AC3E}">
        <p14:creationId xmlns:p14="http://schemas.microsoft.com/office/powerpoint/2010/main" val="326812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5F920A71-B6EE-40E9-B12B-7CFB8C0264F2}"/>
              </a:ext>
            </a:extLst>
          </p:cNvPr>
          <p:cNvSpPr/>
          <p:nvPr/>
        </p:nvSpPr>
        <p:spPr>
          <a:xfrm>
            <a:off x="0" y="0"/>
            <a:ext cx="12192000" cy="6740307"/>
          </a:xfrm>
          <a:prstGeom prst="rect">
            <a:avLst/>
          </a:prstGeom>
        </p:spPr>
        <p:txBody>
          <a:bodyPr wrap="square">
            <a:spAutoFit/>
          </a:bodyPr>
          <a:lstStyle/>
          <a:p>
            <a:pPr algn="just"/>
            <a:r>
              <a:rPr lang="tr-TR" b="1" u="sng" dirty="0" err="1"/>
              <a:t>Sümer’lilerin</a:t>
            </a:r>
            <a:r>
              <a:rPr lang="tr-TR" b="1" u="sng" dirty="0"/>
              <a:t>  Keşfi</a:t>
            </a:r>
          </a:p>
          <a:p>
            <a:pPr algn="just"/>
            <a:r>
              <a:rPr lang="tr-TR" dirty="0"/>
              <a:t>Çivi yazısının çözümünde birçok bilim adamının katkısı olmasına rağmen en büyük başarı </a:t>
            </a:r>
            <a:r>
              <a:rPr lang="tr-TR" u="sng" dirty="0"/>
              <a:t>İngiliz H. C. Rawlinson’a </a:t>
            </a:r>
            <a:r>
              <a:rPr lang="tr-TR" dirty="0"/>
              <a:t>aittir. İngiliz İstihbarat Örgütü’nün üyesi olan Rawlinson’un ilk durağı Fars dili üstüne mastır yaptığı  Hindistan’dı. 1835’de İran’a gönderildi, orada </a:t>
            </a:r>
            <a:r>
              <a:rPr lang="tr-TR" u="sng" dirty="0" err="1"/>
              <a:t>Behistun</a:t>
            </a:r>
            <a:r>
              <a:rPr lang="tr-TR" u="sng" dirty="0"/>
              <a:t> kayalarında muazzam üç dilli yazıtın bulunduğunu öğrendi ve  kopyasını çıkarmaya karar verd</a:t>
            </a:r>
            <a:r>
              <a:rPr lang="tr-TR" dirty="0"/>
              <a:t>i. </a:t>
            </a:r>
            <a:r>
              <a:rPr lang="tr-TR" dirty="0" err="1"/>
              <a:t>Behistun</a:t>
            </a:r>
            <a:r>
              <a:rPr lang="tr-TR" dirty="0"/>
              <a:t> yazıtının Farsça  uyarlaması 414 dizeden oluşur; şimdi Elamca uyarlaması olarak bilinen ikincisi 263 dizeden oluşur; üçüncüsü ise, </a:t>
            </a:r>
            <a:r>
              <a:rPr lang="tr-TR" dirty="0" err="1"/>
              <a:t>Akadca</a:t>
            </a:r>
            <a:r>
              <a:rPr lang="tr-TR" dirty="0"/>
              <a:t>  (daha önce </a:t>
            </a:r>
            <a:r>
              <a:rPr lang="tr-TR" dirty="0" err="1"/>
              <a:t>Asuroloji</a:t>
            </a:r>
            <a:r>
              <a:rPr lang="tr-TR" dirty="0"/>
              <a:t> edebiyatında Asurca ya da </a:t>
            </a:r>
            <a:r>
              <a:rPr lang="tr-TR" dirty="0" err="1"/>
              <a:t>Babilce</a:t>
            </a:r>
            <a:r>
              <a:rPr lang="tr-TR" dirty="0"/>
              <a:t> olduğu belirtilen ) uyarlamasıdır ve 112 dizeden  oluşur. 1835-37 yılları boyunca, Rawlinson canı pahasına Farsça uyarlamanın 200 dizesini kopyalamayı başardı. </a:t>
            </a:r>
          </a:p>
          <a:p>
            <a:pPr algn="just"/>
            <a:endParaRPr lang="tr-TR" dirty="0"/>
          </a:p>
          <a:p>
            <a:pPr algn="just"/>
            <a:r>
              <a:rPr lang="tr-TR" dirty="0"/>
              <a:t>1844’de yeniden gitti ve Elamca uyarlamasının yanı sıra Farsçanın da kopyalanmasını tamamladı. Buna karşın, </a:t>
            </a:r>
            <a:r>
              <a:rPr lang="tr-TR" dirty="0" err="1"/>
              <a:t>Akadca</a:t>
            </a:r>
            <a:r>
              <a:rPr lang="tr-TR" dirty="0"/>
              <a:t> yazıt öyle bir yerdeydi ki kopyalaması olanaksızdı ve 1847 yılına değin metnin kalıbını çıkarmayı başaramadı. Farsça çivi yazısının çözülmesine dönersek, 1846’da Rawlinson, </a:t>
            </a:r>
            <a:r>
              <a:rPr lang="tr-TR" dirty="0" err="1"/>
              <a:t>Journal</a:t>
            </a:r>
            <a:r>
              <a:rPr lang="tr-TR" dirty="0"/>
              <a:t> of </a:t>
            </a:r>
            <a:r>
              <a:rPr lang="tr-TR" dirty="0" err="1"/>
              <a:t>the</a:t>
            </a:r>
            <a:r>
              <a:rPr lang="tr-TR" dirty="0"/>
              <a:t> </a:t>
            </a:r>
            <a:r>
              <a:rPr lang="tr-TR" dirty="0" err="1"/>
              <a:t>Royal</a:t>
            </a:r>
            <a:r>
              <a:rPr lang="tr-TR" dirty="0"/>
              <a:t> </a:t>
            </a:r>
            <a:r>
              <a:rPr lang="tr-TR" dirty="0" err="1"/>
              <a:t>Asiatic</a:t>
            </a:r>
            <a:r>
              <a:rPr lang="tr-TR" dirty="0"/>
              <a:t> </a:t>
            </a:r>
            <a:r>
              <a:rPr lang="tr-TR" dirty="0" err="1"/>
              <a:t>Society'de</a:t>
            </a:r>
            <a:r>
              <a:rPr lang="tr-TR" dirty="0"/>
              <a:t>, </a:t>
            </a:r>
            <a:r>
              <a:rPr lang="tr-TR" dirty="0" err="1"/>
              <a:t>Behistun</a:t>
            </a:r>
            <a:r>
              <a:rPr lang="tr-TR" dirty="0"/>
              <a:t> yazıtının Farsça uyarlamasının çevriyazısını ve çevirisini özgün çivi yazısı ile birlikte verdiği incelemesini yayımladı.</a:t>
            </a:r>
          </a:p>
          <a:p>
            <a:pPr algn="just"/>
            <a:endParaRPr lang="tr-TR" dirty="0"/>
          </a:p>
          <a:p>
            <a:pPr algn="just"/>
            <a:r>
              <a:rPr lang="tr-TR" dirty="0"/>
              <a:t>Bununla birlikte, Farsça metnin nihai çözülmesinden çok önce, </a:t>
            </a:r>
            <a:r>
              <a:rPr lang="tr-TR" dirty="0" err="1"/>
              <a:t>Persepolis</a:t>
            </a:r>
            <a:r>
              <a:rPr lang="tr-TR" dirty="0"/>
              <a:t> yazıtlarının üçüncü uyarlamasıyla batı Avrupa’da büyük bir ilgi uyanmıştı. Çünkü çok geçmeden bunun, </a:t>
            </a:r>
            <a:r>
              <a:rPr lang="tr-TR" dirty="0" err="1"/>
              <a:t>Ninova</a:t>
            </a:r>
            <a:r>
              <a:rPr lang="tr-TR" dirty="0"/>
              <a:t> ve Babil ile özdeşleştirilebilecek yerlerden çıkarılıp şimdi Avrupa’ya götürülmüş olan sayısız yazıt ve tuğla, kil  tabletler, kil silindirlerde bulunan yazı ve dil olduğu anlaşılmıştı.</a:t>
            </a:r>
          </a:p>
          <a:p>
            <a:pPr algn="just"/>
            <a:endParaRPr lang="tr-TR" dirty="0"/>
          </a:p>
          <a:p>
            <a:pPr algn="just"/>
            <a:r>
              <a:rPr lang="tr-TR" dirty="0"/>
              <a:t>1850’lerde </a:t>
            </a:r>
            <a:r>
              <a:rPr lang="tr-TR" dirty="0" err="1"/>
              <a:t>Hincks</a:t>
            </a:r>
            <a:r>
              <a:rPr lang="tr-TR" dirty="0"/>
              <a:t>, çivi yazısı dizgesinin Mezopotamya’da Samilerden önce bulunan, Sami-olmayan bir ulus tarafından icat edildiğinden kuşkulanmaya başladı. Konu ile ilgili bir bildiri hazırladı. Bu bildiride Mezopotamya’da kullanılmış olan çivi yazısını ortaya çıkaranların, genel kabulün aksine Sami kökenli olamayabilecekleri belirtiliyor ve buna benzer görüşler kuşkuyla karşılandı. </a:t>
            </a:r>
            <a:r>
              <a:rPr lang="tr-TR" dirty="0" err="1"/>
              <a:t>Hincks</a:t>
            </a:r>
            <a:r>
              <a:rPr lang="tr-TR" dirty="0"/>
              <a:t> bu </a:t>
            </a:r>
            <a:r>
              <a:rPr lang="tr-TR" u="sng" dirty="0"/>
              <a:t>itirazını dillerin yapısal farklılıklarıyla ilgili görüşleriyle temellendiriyordu</a:t>
            </a:r>
            <a:r>
              <a:rPr lang="tr-TR" dirty="0"/>
              <a:t>. Ona göre, Sami kökenli dillerde asıl harfler ünsüz seslerden oluşmakta fakat çivi yazısında, ünsüz sesler gibi ünlü sesler de temel öğe olarak kullanılmaktaydı. Sami dillerinde seslerin çıkış noktaları ve sertliği-yumuşaklığı arasındaki farklılık keskin bir şekilde ayrılmasına rağmen, çivi yazılı hece alfabesinde böyle bir ayrım bulunmamaktaydı. Ayrıca çivi yazılarındaki hece değeri, Sami kökenli sözcüklerde hissedilmemekteydi.</a:t>
            </a:r>
          </a:p>
        </p:txBody>
      </p:sp>
    </p:spTree>
    <p:extLst>
      <p:ext uri="{BB962C8B-B14F-4D97-AF65-F5344CB8AC3E}">
        <p14:creationId xmlns:p14="http://schemas.microsoft.com/office/powerpoint/2010/main" val="981321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0C71532-2104-449D-80BD-6909CA9CB3EE}"/>
              </a:ext>
            </a:extLst>
          </p:cNvPr>
          <p:cNvSpPr/>
          <p:nvPr/>
        </p:nvSpPr>
        <p:spPr>
          <a:xfrm>
            <a:off x="1" y="1"/>
            <a:ext cx="11985674" cy="4524315"/>
          </a:xfrm>
          <a:prstGeom prst="rect">
            <a:avLst/>
          </a:prstGeom>
        </p:spPr>
        <p:txBody>
          <a:bodyPr wrap="square">
            <a:spAutoFit/>
          </a:bodyPr>
          <a:lstStyle/>
          <a:p>
            <a:pPr algn="just"/>
            <a:r>
              <a:rPr lang="tr-TR" b="1" dirty="0"/>
              <a:t>Tufan Mitosları</a:t>
            </a:r>
          </a:p>
          <a:p>
            <a:pPr algn="just"/>
            <a:r>
              <a:rPr lang="tr-TR" b="1" dirty="0"/>
              <a:t>Sümerlerde Tufan Mitosu - </a:t>
            </a:r>
            <a:r>
              <a:rPr lang="tr-TR" b="1" dirty="0" err="1"/>
              <a:t>Atrahasis</a:t>
            </a:r>
            <a:endParaRPr lang="tr-TR" b="1" dirty="0"/>
          </a:p>
          <a:p>
            <a:pPr algn="just"/>
            <a:r>
              <a:rPr lang="tr-TR" u="sng" dirty="0"/>
              <a:t>Tufan olayı hakkında önemli bilgiler veren çivi yazılı belgelerin büyük çoğunluğu </a:t>
            </a:r>
            <a:r>
              <a:rPr lang="tr-TR" u="sng" dirty="0" err="1"/>
              <a:t>Babilliler’e</a:t>
            </a:r>
            <a:r>
              <a:rPr lang="tr-TR" u="sng" dirty="0"/>
              <a:t> aittir. Bununla birlikte, Babil tufan mitinin kökeni Sümerlere dayanmaktadır. Tufan mitini ilk kez kaleme alan Sümerlerdir. Sümerler kendilerinden sonra Mezopotamya’ya gelip yerleşen Sami kavimler ile Anadolu ve Yunanistan gibi farklı coğrafyalarda yaşayan kavimlere bu bilgileri aktarmışlar, onlar da benimseyerek kullanmaya başlamışlardır.</a:t>
            </a:r>
          </a:p>
          <a:p>
            <a:pPr algn="just"/>
            <a:endParaRPr lang="tr-TR" dirty="0"/>
          </a:p>
          <a:p>
            <a:pPr algn="just"/>
            <a:r>
              <a:rPr lang="tr-TR" dirty="0"/>
              <a:t>Okunabilen bölümlere göre; </a:t>
            </a:r>
            <a:r>
              <a:rPr lang="tr-TR" u="sng" dirty="0"/>
              <a:t>bitkilerin, hayvanların ve insanların yaratılışı, krallığın gökten indirilişi ile başlayan efsane, tanrıların insanları cezalandırmak için tufan kararı almalarıyla devam eder. Efsanede anlatılanlara göre, tanrılar haddini aşan insanoğlunu cezalandırmak için toplantı yapmışlardır. Toplantıda değişik cezalar öne sürülmüştür, fakat Hava Tanrısı </a:t>
            </a:r>
            <a:r>
              <a:rPr lang="tr-TR" u="sng" dirty="0" err="1"/>
              <a:t>Enlil</a:t>
            </a:r>
            <a:r>
              <a:rPr lang="tr-TR" u="sng" dirty="0"/>
              <a:t> insanlığın unutamayacağı büyüklükte bir ceza olmasını istemiştir. Bütün insanoğlunun yok edilmesini isteyen </a:t>
            </a:r>
            <a:r>
              <a:rPr lang="tr-TR" u="sng" dirty="0" err="1"/>
              <a:t>Enlil’in</a:t>
            </a:r>
            <a:r>
              <a:rPr lang="tr-TR" u="sng" dirty="0"/>
              <a:t> kararına diğer tanrılarda uymak zorunda kalmışlardır. Ancak bu çok sert ve acımasız karara, insanı yaratan Bilge Tanrı </a:t>
            </a:r>
            <a:r>
              <a:rPr lang="tr-TR" u="sng" dirty="0" err="1"/>
              <a:t>Enki</a:t>
            </a:r>
            <a:r>
              <a:rPr lang="tr-TR" u="sng" dirty="0"/>
              <a:t> karşı çıkmıştır. Kararları kesin olan tanrılar </a:t>
            </a:r>
            <a:r>
              <a:rPr lang="tr-TR" u="sng" dirty="0" err="1"/>
              <a:t>Enki’nin</a:t>
            </a:r>
            <a:r>
              <a:rPr lang="tr-TR" u="sng" dirty="0"/>
              <a:t> bu karara karşı çıkmasına çok kızmışlardır. Bunun üzerine </a:t>
            </a:r>
            <a:r>
              <a:rPr lang="tr-TR" u="sng" dirty="0" err="1"/>
              <a:t>Enki</a:t>
            </a:r>
            <a:r>
              <a:rPr lang="tr-TR" u="sng" dirty="0"/>
              <a:t>, bütün tanrıların kabul edebileceği bir insanın bu felaketten kurtarılabilmesi için çözüm üretmiştir. Netice olarak </a:t>
            </a:r>
            <a:r>
              <a:rPr lang="tr-TR" u="sng" dirty="0" err="1"/>
              <a:t>Enki</a:t>
            </a:r>
            <a:r>
              <a:rPr lang="tr-TR" u="sng" dirty="0"/>
              <a:t>, kutsal kitaplardaki Nuh’un </a:t>
            </a:r>
            <a:r>
              <a:rPr lang="tr-TR" u="sng" dirty="0" err="1"/>
              <a:t>Sümerler’deki</a:t>
            </a:r>
            <a:r>
              <a:rPr lang="tr-TR" u="sng" dirty="0"/>
              <a:t> karşılığı olan </a:t>
            </a:r>
            <a:r>
              <a:rPr lang="tr-TR" u="sng" dirty="0" err="1"/>
              <a:t>Ziusudra’ya</a:t>
            </a:r>
            <a:r>
              <a:rPr lang="tr-TR" u="sng" dirty="0"/>
              <a:t> durumu bildirmiştir. Bilge Tanrı, </a:t>
            </a:r>
            <a:r>
              <a:rPr lang="tr-TR" u="sng" dirty="0" err="1"/>
              <a:t>Ziusudra’ya</a:t>
            </a:r>
            <a:r>
              <a:rPr lang="tr-TR" u="sng" dirty="0"/>
              <a:t> dev bir gemi yapmasını ve kendisini yok olmaktan kurtarması için öğüt vermiştir</a:t>
            </a:r>
          </a:p>
        </p:txBody>
      </p:sp>
      <p:pic>
        <p:nvPicPr>
          <p:cNvPr id="3" name="Resim 2">
            <a:extLst>
              <a:ext uri="{FF2B5EF4-FFF2-40B4-BE49-F238E27FC236}">
                <a16:creationId xmlns:a16="http://schemas.microsoft.com/office/drawing/2014/main" id="{B4885358-F248-46E4-8E36-AC183CD86A5A}"/>
              </a:ext>
            </a:extLst>
          </p:cNvPr>
          <p:cNvPicPr>
            <a:picLocks noChangeAspect="1"/>
          </p:cNvPicPr>
          <p:nvPr/>
        </p:nvPicPr>
        <p:blipFill>
          <a:blip r:embed="rId2"/>
          <a:stretch>
            <a:fillRect/>
          </a:stretch>
        </p:blipFill>
        <p:spPr>
          <a:xfrm>
            <a:off x="4270271" y="4229314"/>
            <a:ext cx="5715000" cy="2476500"/>
          </a:xfrm>
          <a:prstGeom prst="rect">
            <a:avLst/>
          </a:prstGeom>
        </p:spPr>
      </p:pic>
    </p:spTree>
    <p:extLst>
      <p:ext uri="{BB962C8B-B14F-4D97-AF65-F5344CB8AC3E}">
        <p14:creationId xmlns:p14="http://schemas.microsoft.com/office/powerpoint/2010/main" val="767025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04188C84-C7A3-C8A6-CD19-4DC5C86C6CF2}"/>
              </a:ext>
            </a:extLst>
          </p:cNvPr>
          <p:cNvSpPr>
            <a:spLocks noGrp="1"/>
          </p:cNvSpPr>
          <p:nvPr>
            <p:ph type="subTitle" idx="1"/>
          </p:nvPr>
        </p:nvSpPr>
        <p:spPr>
          <a:xfrm>
            <a:off x="1131477" y="82713"/>
            <a:ext cx="9144000" cy="1655762"/>
          </a:xfrm>
        </p:spPr>
        <p:txBody>
          <a:bodyPr/>
          <a:lstStyle/>
          <a:p>
            <a:r>
              <a:rPr lang="tr-TR" dirty="0"/>
              <a:t>Gılgamış Destanı</a:t>
            </a:r>
          </a:p>
        </p:txBody>
      </p:sp>
      <p:pic>
        <p:nvPicPr>
          <p:cNvPr id="1026" name="Picture 2" descr="Gılgamış Destanında Kendini Bulabilmek » Aktifffelsefe Adana">
            <a:extLst>
              <a:ext uri="{FF2B5EF4-FFF2-40B4-BE49-F238E27FC236}">
                <a16:creationId xmlns:a16="http://schemas.microsoft.com/office/drawing/2014/main" id="{450E023E-7ED9-D828-7BD3-342FE6629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09" y="763007"/>
            <a:ext cx="4562239" cy="5572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ılgamış - Vikipedi">
            <a:extLst>
              <a:ext uri="{FF2B5EF4-FFF2-40B4-BE49-F238E27FC236}">
                <a16:creationId xmlns:a16="http://schemas.microsoft.com/office/drawing/2014/main" id="{FCA555E4-A693-C475-ABFB-2CD3384E7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938" y="763006"/>
            <a:ext cx="2387534" cy="5572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jekat Rastko / Project Rastko] HE WHO SAW EVERYTHING A verse version of  the Epic of Gilgamesh by Robert Temple">
            <a:extLst>
              <a:ext uri="{FF2B5EF4-FFF2-40B4-BE49-F238E27FC236}">
                <a16:creationId xmlns:a16="http://schemas.microsoft.com/office/drawing/2014/main" id="{914EA755-EAEE-7ACB-4E54-F5A54914D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0" y="763006"/>
            <a:ext cx="4460744" cy="251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05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sanat içeren bir resim&#10;&#10;Açıklama otomatik olarak oluşturuldu">
            <a:extLst>
              <a:ext uri="{FF2B5EF4-FFF2-40B4-BE49-F238E27FC236}">
                <a16:creationId xmlns:a16="http://schemas.microsoft.com/office/drawing/2014/main" id="{EAC2F2EB-0B84-BA50-43A7-8B95C7040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82" y="209550"/>
            <a:ext cx="11271418" cy="6373190"/>
          </a:xfrm>
          <a:prstGeom prst="rect">
            <a:avLst/>
          </a:prstGeom>
        </p:spPr>
      </p:pic>
    </p:spTree>
    <p:extLst>
      <p:ext uri="{BB962C8B-B14F-4D97-AF65-F5344CB8AC3E}">
        <p14:creationId xmlns:p14="http://schemas.microsoft.com/office/powerpoint/2010/main" val="3152652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Epic of Gilgamesh: A Spiritual Biography by W. T. S. Thackara">
            <a:extLst>
              <a:ext uri="{FF2B5EF4-FFF2-40B4-BE49-F238E27FC236}">
                <a16:creationId xmlns:a16="http://schemas.microsoft.com/office/drawing/2014/main" id="{6FF76705-6F47-C7EF-A0C4-3B4A42FC8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195263"/>
            <a:ext cx="11088938" cy="591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78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009A80D-AF87-4398-815F-B395EC4654B0}"/>
              </a:ext>
            </a:extLst>
          </p:cNvPr>
          <p:cNvSpPr/>
          <p:nvPr/>
        </p:nvSpPr>
        <p:spPr>
          <a:xfrm>
            <a:off x="0" y="1"/>
            <a:ext cx="12084148" cy="3139321"/>
          </a:xfrm>
          <a:prstGeom prst="rect">
            <a:avLst/>
          </a:prstGeom>
        </p:spPr>
        <p:txBody>
          <a:bodyPr wrap="square">
            <a:spAutoFit/>
          </a:bodyPr>
          <a:lstStyle/>
          <a:p>
            <a:pPr algn="just"/>
            <a:r>
              <a:rPr lang="tr-TR" b="1" u="sng" dirty="0"/>
              <a:t>İnsanın Yaratılışı</a:t>
            </a:r>
          </a:p>
          <a:p>
            <a:pPr algn="just"/>
            <a:endParaRPr lang="tr-TR" b="1" u="sng" dirty="0"/>
          </a:p>
          <a:p>
            <a:pPr algn="just"/>
            <a:r>
              <a:rPr lang="tr-TR" dirty="0"/>
              <a:t>Şiirsel bir Sümer metninde acılara ve felaketlere sabretmeyi ele alan, Hristiyanların ve Müslümanların son derece aşina oldukları bir Eyüp hikâyesine rastlanmıştır. Ayrıca Sümerler insanoğlunun tanrılara hizmet etmekten başka bir amaç için yaratılmadıklarına inanıyorlardı. Sümer inanışlarında semavî dinlerle benzerlik gösteren önemli bir nokta </a:t>
            </a:r>
            <a:r>
              <a:rPr lang="tr-TR" u="sng" dirty="0"/>
              <a:t>Havva’nın Adem’in kaburga kemiğinden yaratılması motifidir. Mitolojik bir öyküye göre tanrı </a:t>
            </a:r>
            <a:r>
              <a:rPr lang="tr-TR" u="sng" dirty="0" err="1"/>
              <a:t>Enki</a:t>
            </a:r>
            <a:r>
              <a:rPr lang="tr-TR" u="sng" dirty="0"/>
              <a:t> hastadır ve ölmek üzeredir. Hasta organlarından biri de kaburga kemiğidir. </a:t>
            </a:r>
            <a:r>
              <a:rPr lang="tr-TR" u="sng" dirty="0" err="1"/>
              <a:t>Enki</a:t>
            </a:r>
            <a:r>
              <a:rPr lang="tr-TR" u="sng" dirty="0"/>
              <a:t>’ </a:t>
            </a:r>
            <a:r>
              <a:rPr lang="tr-TR" u="sng" dirty="0" err="1"/>
              <a:t>nin</a:t>
            </a:r>
            <a:r>
              <a:rPr lang="tr-TR" u="sng" dirty="0"/>
              <a:t> kaburga kemiğini iyileştirmek için bir tanrıça yaratılır. Bu tanrıçaya Sümerce </a:t>
            </a:r>
            <a:r>
              <a:rPr lang="tr-TR" b="1" i="1" u="sng" dirty="0" err="1"/>
              <a:t>Nin</a:t>
            </a:r>
            <a:r>
              <a:rPr lang="tr-TR" b="1" i="1" u="sng" dirty="0"/>
              <a:t>-ti</a:t>
            </a:r>
            <a:r>
              <a:rPr lang="tr-TR" u="sng" dirty="0"/>
              <a:t>, “kaburga kemiği hanımı” adı verilmiştir. </a:t>
            </a:r>
            <a:r>
              <a:rPr lang="tr-TR" u="sng" dirty="0" err="1"/>
              <a:t>Nin-ti’nin</a:t>
            </a:r>
            <a:r>
              <a:rPr lang="tr-TR" u="sng" dirty="0"/>
              <a:t> bir diğer anlamı da “yaşatan hanım” </a:t>
            </a:r>
            <a:r>
              <a:rPr lang="tr-TR" u="sng" dirty="0" err="1"/>
              <a:t>dır</a:t>
            </a:r>
            <a:r>
              <a:rPr lang="tr-TR" u="sng" dirty="0"/>
              <a:t>.  İlginçtir ki İncil’e göre de Havva adı aşağı yukarı “yaşatan dişi” anlamına gelmektedir.</a:t>
            </a:r>
            <a:r>
              <a:rPr lang="tr-TR" dirty="0"/>
              <a:t> Bu benzerlikleri fark eden bazı Sümerologlar </a:t>
            </a:r>
            <a:r>
              <a:rPr lang="tr-TR" dirty="0" err="1"/>
              <a:t>İbrahimî</a:t>
            </a:r>
            <a:r>
              <a:rPr lang="tr-TR" dirty="0"/>
              <a:t> dinlerin aslında bütünüyle Sümer dogmalarından filizlendiğini düşünmüşlerdir.</a:t>
            </a:r>
            <a:endParaRPr lang="tr-TR" b="1" u="sng" dirty="0"/>
          </a:p>
          <a:p>
            <a:pPr algn="just"/>
            <a:endParaRPr lang="tr-TR" dirty="0"/>
          </a:p>
        </p:txBody>
      </p:sp>
      <p:pic>
        <p:nvPicPr>
          <p:cNvPr id="3" name="Resim 2">
            <a:extLst>
              <a:ext uri="{FF2B5EF4-FFF2-40B4-BE49-F238E27FC236}">
                <a16:creationId xmlns:a16="http://schemas.microsoft.com/office/drawing/2014/main" id="{7B95E518-A92C-47DE-ACDF-9BE2C68D1110}"/>
              </a:ext>
            </a:extLst>
          </p:cNvPr>
          <p:cNvPicPr>
            <a:picLocks noChangeAspect="1"/>
          </p:cNvPicPr>
          <p:nvPr/>
        </p:nvPicPr>
        <p:blipFill rotWithShape="1">
          <a:blip r:embed="rId2"/>
          <a:srcRect l="22846" t="33633" r="40923" b="32504"/>
          <a:stretch/>
        </p:blipFill>
        <p:spPr>
          <a:xfrm>
            <a:off x="2686928" y="3235570"/>
            <a:ext cx="6443004" cy="3385655"/>
          </a:xfrm>
          <a:prstGeom prst="rect">
            <a:avLst/>
          </a:prstGeom>
        </p:spPr>
      </p:pic>
    </p:spTree>
    <p:extLst>
      <p:ext uri="{BB962C8B-B14F-4D97-AF65-F5344CB8AC3E}">
        <p14:creationId xmlns:p14="http://schemas.microsoft.com/office/powerpoint/2010/main" val="415422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733D709-7D08-40A4-B634-2293E864F208}"/>
              </a:ext>
            </a:extLst>
          </p:cNvPr>
          <p:cNvSpPr/>
          <p:nvPr/>
        </p:nvSpPr>
        <p:spPr>
          <a:xfrm>
            <a:off x="0" y="12680"/>
            <a:ext cx="12192000" cy="2862322"/>
          </a:xfrm>
          <a:prstGeom prst="rect">
            <a:avLst/>
          </a:prstGeom>
        </p:spPr>
        <p:txBody>
          <a:bodyPr wrap="square">
            <a:spAutoFit/>
          </a:bodyPr>
          <a:lstStyle/>
          <a:p>
            <a:pPr algn="just"/>
            <a:r>
              <a:rPr lang="tr-TR" b="1" dirty="0"/>
              <a:t>MEZOPOTAMYA İNANÇ SİSTEMİNİN SURİYE ve FENİKE ÜZERİNDEN BATI TOPLUMLARINA GEÇİŞİ</a:t>
            </a:r>
          </a:p>
          <a:p>
            <a:pPr algn="just"/>
            <a:r>
              <a:rPr lang="tr-TR" dirty="0"/>
              <a:t>Yunanlıların Yakın Doğu ile ilişkilerinin yoğun olduğu bölge, Kuzey Suriye ve Fenike'dir. Bu bölgeler ile ilişkiler </a:t>
            </a:r>
            <a:r>
              <a:rPr lang="tr-TR" dirty="0" err="1"/>
              <a:t>Myken</a:t>
            </a:r>
            <a:r>
              <a:rPr lang="tr-TR" dirty="0"/>
              <a:t> Devri’ne kadar gitmektedir. Burada ilginç olan nokta, Güneybatı yolunun Kuzey Suriye'nin Al-Mina limanında denize varmasıdır. Yunanlıların bu yoldan gerçekleştirdikleri ticari ilişkiler esnasında Yakın Doğu’nun birçok kültür unsurları ile inanç sistemlerini aldıkları bugün artık kanıtlanmıştır.</a:t>
            </a:r>
          </a:p>
          <a:p>
            <a:pPr algn="just"/>
            <a:endParaRPr lang="tr-TR" dirty="0"/>
          </a:p>
          <a:p>
            <a:pPr algn="just"/>
            <a:r>
              <a:rPr lang="tr-TR" u="sng" dirty="0"/>
              <a:t>Gerçekten, Yunanlıların Doğu Akdeniz sahillerinde özellikle Kuzey Suriye'de yer alan Al-Mina, </a:t>
            </a:r>
            <a:r>
              <a:rPr lang="tr-TR" u="sng" dirty="0" err="1"/>
              <a:t>Tell</a:t>
            </a:r>
            <a:r>
              <a:rPr lang="tr-TR" u="sng" dirty="0"/>
              <a:t> </a:t>
            </a:r>
            <a:r>
              <a:rPr lang="tr-TR" u="sng" dirty="0" err="1"/>
              <a:t>Sukas</a:t>
            </a:r>
            <a:r>
              <a:rPr lang="tr-TR" u="sng" dirty="0"/>
              <a:t> (</a:t>
            </a:r>
            <a:r>
              <a:rPr lang="tr-TR" u="sng" dirty="0" err="1"/>
              <a:t>Paltos</a:t>
            </a:r>
            <a:r>
              <a:rPr lang="tr-TR" u="sng" dirty="0"/>
              <a:t>), </a:t>
            </a:r>
            <a:r>
              <a:rPr lang="tr-TR" u="sng" dirty="0" err="1"/>
              <a:t>Tabbat</a:t>
            </a:r>
            <a:r>
              <a:rPr lang="tr-TR" u="sng" dirty="0"/>
              <a:t> el-</a:t>
            </a:r>
            <a:r>
              <a:rPr lang="tr-TR" u="sng" dirty="0" err="1"/>
              <a:t>Hammam</a:t>
            </a:r>
            <a:r>
              <a:rPr lang="tr-TR" u="sng" dirty="0"/>
              <a:t> vs. gibi yerlerde işlek koloniler kurarak, yoğun bir ticaret alışverişinde bulunmuşlardır. Eski Doğu ve Eski Batı dünyaları Akdeniz'in bu limanlarında bir araya gelmişler ve bunun sonucunda karşılıklı kültür alışverişi yanında bir takım fikrî veya manevi unsurları da alıp vermişlerdir.</a:t>
            </a:r>
            <a:r>
              <a:rPr lang="tr-TR" dirty="0"/>
              <a:t> </a:t>
            </a:r>
          </a:p>
        </p:txBody>
      </p:sp>
      <p:pic>
        <p:nvPicPr>
          <p:cNvPr id="3" name="Resim 2">
            <a:extLst>
              <a:ext uri="{FF2B5EF4-FFF2-40B4-BE49-F238E27FC236}">
                <a16:creationId xmlns:a16="http://schemas.microsoft.com/office/drawing/2014/main" id="{7A4E7D44-EE1D-4ACF-AFB6-D45372FF84D4}"/>
              </a:ext>
            </a:extLst>
          </p:cNvPr>
          <p:cNvPicPr>
            <a:picLocks noChangeAspect="1"/>
          </p:cNvPicPr>
          <p:nvPr/>
        </p:nvPicPr>
        <p:blipFill>
          <a:blip r:embed="rId2"/>
          <a:stretch>
            <a:fillRect/>
          </a:stretch>
        </p:blipFill>
        <p:spPr>
          <a:xfrm>
            <a:off x="1667315" y="3767504"/>
            <a:ext cx="8448528" cy="2816176"/>
          </a:xfrm>
          <a:prstGeom prst="rect">
            <a:avLst/>
          </a:prstGeom>
        </p:spPr>
      </p:pic>
    </p:spTree>
    <p:extLst>
      <p:ext uri="{BB962C8B-B14F-4D97-AF65-F5344CB8AC3E}">
        <p14:creationId xmlns:p14="http://schemas.microsoft.com/office/powerpoint/2010/main" val="3968832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4E3675FF-8040-477B-A428-C15FD688E09D}"/>
              </a:ext>
            </a:extLst>
          </p:cNvPr>
          <p:cNvSpPr/>
          <p:nvPr/>
        </p:nvSpPr>
        <p:spPr>
          <a:xfrm>
            <a:off x="126609" y="126609"/>
            <a:ext cx="7596554" cy="5909310"/>
          </a:xfrm>
          <a:prstGeom prst="rect">
            <a:avLst/>
          </a:prstGeom>
        </p:spPr>
        <p:txBody>
          <a:bodyPr wrap="square">
            <a:spAutoFit/>
          </a:bodyPr>
          <a:lstStyle/>
          <a:p>
            <a:pPr algn="just"/>
            <a:r>
              <a:rPr lang="tr-TR" dirty="0"/>
              <a:t>Yunan inanç sistemine Mezopotamya toplumlarının etkisi, Kuzey Suriye’nin önemli limanlarından birisi olan </a:t>
            </a:r>
            <a:r>
              <a:rPr lang="tr-TR" dirty="0" err="1"/>
              <a:t>Ugarit’te</a:t>
            </a:r>
            <a:r>
              <a:rPr lang="tr-TR" dirty="0"/>
              <a:t> yapılan kazılar sonucunda anlaşılmıştır. </a:t>
            </a:r>
            <a:r>
              <a:rPr lang="tr-TR" dirty="0" err="1"/>
              <a:t>Ugarit’te</a:t>
            </a:r>
            <a:r>
              <a:rPr lang="tr-TR" dirty="0"/>
              <a:t> yapılan kazı çalışmalarında 25 yazı işaretinden ibaret olan ve o zamana kadar tanınmayan bir çivi yazısı karakteriyle yazılmış tablet arşivi ele geçirilmiştir. Bu tabletlerin çoğunluğu </a:t>
            </a:r>
            <a:r>
              <a:rPr lang="tr-TR" dirty="0" err="1"/>
              <a:t>Akkadça</a:t>
            </a:r>
            <a:r>
              <a:rPr lang="tr-TR" dirty="0"/>
              <a:t> ile çok benzerliği olan Sami bir lehçeyle yazılmıştır. </a:t>
            </a:r>
            <a:r>
              <a:rPr lang="tr-TR" u="sng" dirty="0"/>
              <a:t>Burada bulunan metinlerin en önemlileri dört destanî şiirdir. Bunların ikisi tanrıların tarihini, diğer ikisi ise şehirler kuran, insanlara adap ve medeniyetin feyizlerini getiren yarı ilah kahramanları anlatmaktadır. Ayrıca burada Sami lehçesinin yanında </a:t>
            </a:r>
            <a:r>
              <a:rPr lang="tr-TR" u="sng" dirty="0" err="1"/>
              <a:t>Hurrice</a:t>
            </a:r>
            <a:r>
              <a:rPr lang="tr-TR" u="sng" dirty="0"/>
              <a:t> yazılmış çivi yazılı tabletler de bulunmuştur. Metinler arasında </a:t>
            </a:r>
            <a:r>
              <a:rPr lang="tr-TR" u="sng" dirty="0" err="1"/>
              <a:t>Hurri</a:t>
            </a:r>
            <a:r>
              <a:rPr lang="tr-TR" u="sng" dirty="0"/>
              <a:t> ve Mezopotamya kökenli efsaneleri içeren vesikalar ele geçirilmiştir.</a:t>
            </a:r>
          </a:p>
          <a:p>
            <a:pPr algn="just"/>
            <a:endParaRPr lang="tr-TR" dirty="0"/>
          </a:p>
          <a:p>
            <a:pPr algn="just"/>
            <a:r>
              <a:rPr lang="tr-TR" u="sng" dirty="0"/>
              <a:t>Sümer menşeinden gelen bu tanrılar </a:t>
            </a:r>
            <a:r>
              <a:rPr lang="tr-TR" u="sng" dirty="0" err="1"/>
              <a:t>Hurriler</a:t>
            </a:r>
            <a:r>
              <a:rPr lang="tr-TR" u="sng" dirty="0"/>
              <a:t> ve Fenikeliler tarafından geliştirilmiş olup, nihayet Yunanlılar tarafından da kabul edilmiştir. Mezopotamya ve Mısır arasında bir transit yol konumunda olan Fenike memleketi, Mezopotamya’nın inanç sisteminin Yunanlılara geçmesinde aracı görevi görmüştür. Denizlere hâkim olan Fenikeliler çeşitli kavimlerle karşılaşmışlar ve karışmışlardı. Bütün bu kavimlerle kültürel etkileşim içine giren Fenikeliler, coğrafi konumları ve ticari faaliyetleri esnasında mitoloji ve din konusunda diğer kavimlerden birçok şey almış ve bunları başkalarına aktarmışlardır</a:t>
            </a:r>
          </a:p>
        </p:txBody>
      </p:sp>
      <p:pic>
        <p:nvPicPr>
          <p:cNvPr id="3" name="Resim 2">
            <a:extLst>
              <a:ext uri="{FF2B5EF4-FFF2-40B4-BE49-F238E27FC236}">
                <a16:creationId xmlns:a16="http://schemas.microsoft.com/office/drawing/2014/main" id="{0537D5ED-320A-4962-B436-89D488C74BD6}"/>
              </a:ext>
            </a:extLst>
          </p:cNvPr>
          <p:cNvPicPr>
            <a:picLocks noChangeAspect="1"/>
          </p:cNvPicPr>
          <p:nvPr/>
        </p:nvPicPr>
        <p:blipFill>
          <a:blip r:embed="rId2"/>
          <a:stretch>
            <a:fillRect/>
          </a:stretch>
        </p:blipFill>
        <p:spPr>
          <a:xfrm>
            <a:off x="8225569" y="126609"/>
            <a:ext cx="3360812" cy="2775731"/>
          </a:xfrm>
          <a:prstGeom prst="rect">
            <a:avLst/>
          </a:prstGeom>
        </p:spPr>
      </p:pic>
      <p:pic>
        <p:nvPicPr>
          <p:cNvPr id="4" name="Resim 3">
            <a:extLst>
              <a:ext uri="{FF2B5EF4-FFF2-40B4-BE49-F238E27FC236}">
                <a16:creationId xmlns:a16="http://schemas.microsoft.com/office/drawing/2014/main" id="{08FDAE75-DAAB-4A7E-9A8C-FC33351A8BAD}"/>
              </a:ext>
            </a:extLst>
          </p:cNvPr>
          <p:cNvPicPr>
            <a:picLocks noChangeAspect="1"/>
          </p:cNvPicPr>
          <p:nvPr/>
        </p:nvPicPr>
        <p:blipFill>
          <a:blip r:embed="rId3"/>
          <a:stretch>
            <a:fillRect/>
          </a:stretch>
        </p:blipFill>
        <p:spPr>
          <a:xfrm>
            <a:off x="8041809" y="2623773"/>
            <a:ext cx="2466975" cy="1847850"/>
          </a:xfrm>
          <a:prstGeom prst="rect">
            <a:avLst/>
          </a:prstGeom>
        </p:spPr>
      </p:pic>
      <p:pic>
        <p:nvPicPr>
          <p:cNvPr id="5" name="Resim 4">
            <a:extLst>
              <a:ext uri="{FF2B5EF4-FFF2-40B4-BE49-F238E27FC236}">
                <a16:creationId xmlns:a16="http://schemas.microsoft.com/office/drawing/2014/main" id="{38689DDD-9FE2-464D-810B-C5F678F9FD3E}"/>
              </a:ext>
            </a:extLst>
          </p:cNvPr>
          <p:cNvPicPr>
            <a:picLocks noChangeAspect="1"/>
          </p:cNvPicPr>
          <p:nvPr/>
        </p:nvPicPr>
        <p:blipFill>
          <a:blip r:embed="rId4"/>
          <a:stretch>
            <a:fillRect/>
          </a:stretch>
        </p:blipFill>
        <p:spPr>
          <a:xfrm>
            <a:off x="8461106" y="4377837"/>
            <a:ext cx="3351066" cy="2043333"/>
          </a:xfrm>
          <a:prstGeom prst="rect">
            <a:avLst/>
          </a:prstGeom>
        </p:spPr>
      </p:pic>
    </p:spTree>
    <p:extLst>
      <p:ext uri="{BB962C8B-B14F-4D97-AF65-F5344CB8AC3E}">
        <p14:creationId xmlns:p14="http://schemas.microsoft.com/office/powerpoint/2010/main" val="147397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3773" y="204717"/>
            <a:ext cx="11818961" cy="3139321"/>
          </a:xfrm>
          <a:prstGeom prst="rect">
            <a:avLst/>
          </a:prstGeom>
        </p:spPr>
        <p:txBody>
          <a:bodyPr wrap="square">
            <a:spAutoFit/>
          </a:bodyPr>
          <a:lstStyle/>
          <a:p>
            <a:pPr algn="just"/>
            <a:r>
              <a:rPr lang="tr-TR" dirty="0"/>
              <a:t>SÜMER </a:t>
            </a:r>
            <a:r>
              <a:rPr lang="tr-TR"/>
              <a:t>&amp; İBRAHİMİ DİNLERİN </a:t>
            </a:r>
            <a:r>
              <a:rPr lang="tr-TR" dirty="0"/>
              <a:t>ETKİLEŞİMLERİ</a:t>
            </a:r>
          </a:p>
          <a:p>
            <a:pPr algn="just"/>
            <a:endParaRPr lang="tr-TR" dirty="0"/>
          </a:p>
          <a:p>
            <a:pPr algn="just"/>
            <a:r>
              <a:rPr lang="tr-TR" dirty="0"/>
              <a:t> </a:t>
            </a:r>
            <a:r>
              <a:rPr lang="tr-TR" dirty="0" err="1"/>
              <a:t>Sumer</a:t>
            </a:r>
            <a:r>
              <a:rPr lang="tr-TR" dirty="0"/>
              <a:t> kanunu </a:t>
            </a:r>
            <a:r>
              <a:rPr lang="tr-TR" dirty="0" err="1"/>
              <a:t>Hammurabi</a:t>
            </a:r>
            <a:r>
              <a:rPr lang="tr-TR" dirty="0"/>
              <a:t> kanunun temelini oluşturmuş, ondan Musa'nın kanunu ve İslam kanunu etkilenmiştir. Musa'nın kanununda bulunan anaya babaya saygı, kimseyi öldürmeyeceksin, zina yapmayacaksın, çalmayacaksın, yalan tanıklık etmeyeceksin, komşunun karısına ve malına göz dikmeyeceksin gibi kurallar </a:t>
            </a:r>
            <a:r>
              <a:rPr lang="tr-TR" dirty="0" err="1"/>
              <a:t>Sumer</a:t>
            </a:r>
            <a:r>
              <a:rPr lang="tr-TR" dirty="0"/>
              <a:t> Kanununda da aynıdır. </a:t>
            </a:r>
          </a:p>
          <a:p>
            <a:pPr algn="just"/>
            <a:endParaRPr lang="tr-TR" dirty="0"/>
          </a:p>
          <a:p>
            <a:pPr algn="just"/>
            <a:r>
              <a:rPr lang="tr-TR" dirty="0"/>
              <a:t>Samiler tarafından yapılan kanunların, </a:t>
            </a:r>
            <a:r>
              <a:rPr lang="tr-TR" dirty="0" err="1"/>
              <a:t>Sumer</a:t>
            </a:r>
            <a:r>
              <a:rPr lang="tr-TR" dirty="0"/>
              <a:t> kanunlarına dayandığı kuşku götürmez. Buna açık bir örnek olarak, İbrahim Peygamberin karısı ile cariyesi arasındaki olayı gösterebiliriz. </a:t>
            </a:r>
            <a:r>
              <a:rPr lang="tr-TR" dirty="0" err="1"/>
              <a:t>Sumer</a:t>
            </a:r>
            <a:r>
              <a:rPr lang="tr-TR" dirty="0"/>
              <a:t> kanununa göre kısır bir kadının kocasına verdiği cariyesi çocuk doğurunca, hanımına karşı büyüklük taslayamaz, öyle yapmaya kalkarsa cezalandırılır. Tevrat ve Kur'an'da yazıldığına göre İbrahim Peygamberin kısır olan karısı Sara, cariyesi Hacer'i çocuk yapmak üzere kocasına veriyor. Cariye çocuk doğurup kendisini üstün görmeye başlayınca oğlu İsmail ile çöle götürülüp kocası tarafından atılıyor.</a:t>
            </a:r>
          </a:p>
        </p:txBody>
      </p:sp>
      <p:pic>
        <p:nvPicPr>
          <p:cNvPr id="3" name="Resim 2"/>
          <p:cNvPicPr>
            <a:picLocks noChangeAspect="1"/>
          </p:cNvPicPr>
          <p:nvPr/>
        </p:nvPicPr>
        <p:blipFill>
          <a:blip r:embed="rId2"/>
          <a:stretch>
            <a:fillRect/>
          </a:stretch>
        </p:blipFill>
        <p:spPr>
          <a:xfrm>
            <a:off x="3083470" y="3452528"/>
            <a:ext cx="5692041" cy="3137198"/>
          </a:xfrm>
          <a:prstGeom prst="rect">
            <a:avLst/>
          </a:prstGeom>
        </p:spPr>
      </p:pic>
    </p:spTree>
    <p:extLst>
      <p:ext uri="{BB962C8B-B14F-4D97-AF65-F5344CB8AC3E}">
        <p14:creationId xmlns:p14="http://schemas.microsoft.com/office/powerpoint/2010/main" val="306234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27797" y="342921"/>
            <a:ext cx="11177515" cy="923330"/>
          </a:xfrm>
          <a:prstGeom prst="rect">
            <a:avLst/>
          </a:prstGeom>
        </p:spPr>
        <p:txBody>
          <a:bodyPr wrap="square">
            <a:spAutoFit/>
          </a:bodyPr>
          <a:lstStyle/>
          <a:p>
            <a:pPr algn="just"/>
            <a:r>
              <a:rPr lang="tr-TR" dirty="0"/>
              <a:t>Tevrat'ta </a:t>
            </a:r>
            <a:r>
              <a:rPr lang="tr-TR" dirty="0" err="1"/>
              <a:t>Elohim</a:t>
            </a:r>
            <a:r>
              <a:rPr lang="tr-TR" dirty="0"/>
              <a:t> insanların tanrı gibi hareket ettiklerine kızıp birbirlerini anlamamaları için birçok dil meydana getiriyor. </a:t>
            </a:r>
            <a:r>
              <a:rPr lang="tr-TR" dirty="0" err="1"/>
              <a:t>Sumer'de</a:t>
            </a:r>
            <a:r>
              <a:rPr lang="tr-TR" dirty="0"/>
              <a:t> ise bilgelik tanrısı hava tanrısına kızıyor ve insanlar tek dil konuşurken, birbirlerini anlamayacak şekilde birçok diller oluşturuyor.</a:t>
            </a:r>
          </a:p>
        </p:txBody>
      </p:sp>
      <p:pic>
        <p:nvPicPr>
          <p:cNvPr id="3" name="Resim 2"/>
          <p:cNvPicPr>
            <a:picLocks noChangeAspect="1"/>
          </p:cNvPicPr>
          <p:nvPr/>
        </p:nvPicPr>
        <p:blipFill>
          <a:blip r:embed="rId2"/>
          <a:stretch>
            <a:fillRect/>
          </a:stretch>
        </p:blipFill>
        <p:spPr>
          <a:xfrm>
            <a:off x="2938747" y="2069341"/>
            <a:ext cx="6873994" cy="3862311"/>
          </a:xfrm>
          <a:prstGeom prst="rect">
            <a:avLst/>
          </a:prstGeom>
        </p:spPr>
      </p:pic>
    </p:spTree>
    <p:extLst>
      <p:ext uri="{BB962C8B-B14F-4D97-AF65-F5344CB8AC3E}">
        <p14:creationId xmlns:p14="http://schemas.microsoft.com/office/powerpoint/2010/main" val="404342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3204" y="331803"/>
            <a:ext cx="11218461" cy="5909310"/>
          </a:xfrm>
          <a:prstGeom prst="rect">
            <a:avLst/>
          </a:prstGeom>
        </p:spPr>
        <p:txBody>
          <a:bodyPr wrap="square">
            <a:spAutoFit/>
          </a:bodyPr>
          <a:lstStyle/>
          <a:p>
            <a:pPr algn="just"/>
            <a:r>
              <a:rPr lang="tr-TR" dirty="0"/>
              <a:t>- </a:t>
            </a:r>
            <a:r>
              <a:rPr lang="tr-TR" dirty="0" err="1"/>
              <a:t>Sumer'de</a:t>
            </a:r>
            <a:r>
              <a:rPr lang="tr-TR" dirty="0"/>
              <a:t> tanrılar "ol" der ve her şey olur. Kur'an'da aynı deyim "Allah yalnız ol der" şeklinde geçmektedir süre 36: 82.</a:t>
            </a:r>
          </a:p>
          <a:p>
            <a:pPr algn="just"/>
            <a:endParaRPr lang="tr-TR" dirty="0"/>
          </a:p>
          <a:p>
            <a:pPr algn="just"/>
            <a:r>
              <a:rPr lang="tr-TR" dirty="0"/>
              <a:t>- </a:t>
            </a:r>
            <a:r>
              <a:rPr lang="tr-TR" dirty="0" err="1"/>
              <a:t>Sumerliler</a:t>
            </a:r>
            <a:r>
              <a:rPr lang="tr-TR" dirty="0"/>
              <a:t>, dünyadaki bütün olayların gökte yıldızlarla yazılı olduğuna inanırlardı. Kur'an'da gökteki "</a:t>
            </a:r>
            <a:r>
              <a:rPr lang="tr-TR" dirty="0" err="1"/>
              <a:t>levhi</a:t>
            </a:r>
            <a:r>
              <a:rPr lang="tr-TR" dirty="0"/>
              <a:t> </a:t>
            </a:r>
            <a:r>
              <a:rPr lang="tr-TR" dirty="0" err="1"/>
              <a:t>mahfuz"da</a:t>
            </a:r>
            <a:r>
              <a:rPr lang="tr-TR" dirty="0"/>
              <a:t> yazılı olduğu söyleniyor (Sure 22:2). </a:t>
            </a:r>
            <a:r>
              <a:rPr lang="tr-TR" dirty="0" err="1"/>
              <a:t>Sumerliler</a:t>
            </a:r>
            <a:r>
              <a:rPr lang="tr-TR" dirty="0"/>
              <a:t> insanların kaderinin tuğlada yazılı olduğunu inanırlardı, bizde insanın alnına yazılı, deriz.</a:t>
            </a:r>
          </a:p>
          <a:p>
            <a:pPr algn="just"/>
            <a:endParaRPr lang="tr-TR" dirty="0"/>
          </a:p>
          <a:p>
            <a:pPr algn="just"/>
            <a:r>
              <a:rPr lang="tr-TR" dirty="0"/>
              <a:t>- </a:t>
            </a:r>
            <a:r>
              <a:rPr lang="tr-TR" dirty="0" err="1"/>
              <a:t>Sumerlilerde</a:t>
            </a:r>
            <a:r>
              <a:rPr lang="tr-TR" dirty="0"/>
              <a:t> 7 sayısı çok önemlidir, 7 gün geçmek, 7 dağ aşmak, 7 ışık, 7 ağaç, 7 kapı gibi. Aynı şekilde Tevrat ve Kur'an'da da 7 sayısı bol olarak bulunmaktadır. İslâm'a göre cennetin 7 kapısı vardır; </a:t>
            </a:r>
            <a:r>
              <a:rPr lang="tr-TR" dirty="0" err="1"/>
              <a:t>Sumer</a:t>
            </a:r>
            <a:r>
              <a:rPr lang="tr-TR" dirty="0"/>
              <a:t> Yeraltı Dünyası'nın da 7 kapısı bulunuyor.</a:t>
            </a:r>
          </a:p>
          <a:p>
            <a:pPr algn="just"/>
            <a:endParaRPr lang="tr-TR" dirty="0"/>
          </a:p>
          <a:p>
            <a:pPr marL="285750" indent="-285750" algn="just">
              <a:buFontTx/>
              <a:buChar char="-"/>
            </a:pPr>
            <a:r>
              <a:rPr lang="tr-TR" dirty="0" err="1"/>
              <a:t>Sumerliler</a:t>
            </a:r>
            <a:r>
              <a:rPr lang="tr-TR" dirty="0"/>
              <a:t> tanrılarını sevindirmek, onlardan bir istekte bulunmak, hastalıklardan kurtulmak için veya yaptıkları adaklara karşılık kurban kestirirlerdi. Bu kurbanlar sakatsız ve hastalıksız olmalı ve kurban sahibi vücutça temizlenmeli idi. Kurbanlar rahipler tarafından özel dualarla kesilirdi. Kurbanın sağ kalçası ve iç organları tanrıya takdim edilir, gerisi etrafta olanlara dağıtılırdı. İslâmlıkta da kurbanlar aynı koşullarda kesiliyor. Yalnız hocanın kesmesi zorunlu değil. Kurbanın sağ kalçası ile iç organları tanrı yerine kurban sahibine bırakılır, gerisi dağıtılır.</a:t>
            </a:r>
          </a:p>
          <a:p>
            <a:pPr marL="285750" indent="-285750" algn="just">
              <a:buFontTx/>
              <a:buChar char="-"/>
            </a:pPr>
            <a:endParaRPr lang="tr-TR" dirty="0"/>
          </a:p>
          <a:p>
            <a:pPr marL="285750" indent="-285750" algn="just">
              <a:buFontTx/>
              <a:buChar char="-"/>
            </a:pPr>
            <a:r>
              <a:rPr lang="tr-TR" dirty="0"/>
              <a:t>- </a:t>
            </a:r>
            <a:r>
              <a:rPr lang="tr-TR" dirty="0" err="1"/>
              <a:t>Sumer'de</a:t>
            </a:r>
            <a:r>
              <a:rPr lang="tr-TR" dirty="0"/>
              <a:t> </a:t>
            </a:r>
            <a:r>
              <a:rPr lang="tr-TR" dirty="0" err="1"/>
              <a:t>Erhanedan</a:t>
            </a:r>
            <a:r>
              <a:rPr lang="tr-TR" dirty="0"/>
              <a:t> devrinde Ur kral mezarlarına göre, kral ve kraliçeler askerleri ve etrafındakilerle birlikte gömülürdü. Fakat metinlerde her türlü kurban yazılmasına karşı insan kurbanı yoktur. Buna mukabil İsrail'de, Yunan'da insan kurbanı yapılmış[</a:t>
            </a:r>
            <a:r>
              <a:rPr lang="tr-TR" b="1" dirty="0">
                <a:hlinkClick r:id="rId2"/>
              </a:rPr>
              <a:t>9</a:t>
            </a:r>
            <a:r>
              <a:rPr lang="tr-TR" dirty="0"/>
              <a:t>]. Araplarda da olduğunu, hatta Muhammed'in büyük babasının "eğer on oğlum olursa birini tanrıya (veya tanrılara) kurban edeceğim" dediğini bir kitapta okumuştum. Mezopotamya'dan gelen İbrahim peygamber bu ilkel adeti kaldırtmıştır.</a:t>
            </a:r>
          </a:p>
        </p:txBody>
      </p:sp>
    </p:spTree>
    <p:extLst>
      <p:ext uri="{BB962C8B-B14F-4D97-AF65-F5344CB8AC3E}">
        <p14:creationId xmlns:p14="http://schemas.microsoft.com/office/powerpoint/2010/main" val="333605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C82DABFA-2E03-42A1-B2C4-F34991C102DD}"/>
              </a:ext>
            </a:extLst>
          </p:cNvPr>
          <p:cNvSpPr/>
          <p:nvPr/>
        </p:nvSpPr>
        <p:spPr>
          <a:xfrm>
            <a:off x="0" y="0"/>
            <a:ext cx="12192000" cy="5355312"/>
          </a:xfrm>
          <a:prstGeom prst="rect">
            <a:avLst/>
          </a:prstGeom>
        </p:spPr>
        <p:txBody>
          <a:bodyPr wrap="square">
            <a:spAutoFit/>
          </a:bodyPr>
          <a:lstStyle/>
          <a:p>
            <a:pPr algn="just"/>
            <a:r>
              <a:rPr lang="tr-TR" dirty="0" err="1"/>
              <a:t>Hincks’e</a:t>
            </a:r>
            <a:r>
              <a:rPr lang="tr-TR" dirty="0"/>
              <a:t> göre çivi yazısını yazanlar Sami kökenli topluluklardan farklıydı. </a:t>
            </a:r>
            <a:r>
              <a:rPr lang="tr-TR" dirty="0" err="1"/>
              <a:t>Hincks’e</a:t>
            </a:r>
            <a:r>
              <a:rPr lang="tr-TR" dirty="0"/>
              <a:t> göre bu yazı stilini keşfedenlerin </a:t>
            </a:r>
            <a:r>
              <a:rPr lang="tr-TR" u="sng" dirty="0"/>
              <a:t>kökenleri İskitler veya Turan insanları </a:t>
            </a:r>
            <a:r>
              <a:rPr lang="tr-TR" dirty="0"/>
              <a:t>olmalıydı. </a:t>
            </a:r>
          </a:p>
          <a:p>
            <a:pPr algn="just"/>
            <a:endParaRPr lang="tr-TR" dirty="0"/>
          </a:p>
          <a:p>
            <a:pPr algn="just"/>
            <a:r>
              <a:rPr lang="tr-TR" dirty="0"/>
              <a:t>İsimlendirme konusu hakkında en doğru bilgiyi veren kişi ise Jules </a:t>
            </a:r>
            <a:r>
              <a:rPr lang="tr-TR" dirty="0" err="1"/>
              <a:t>Oppert’tir</a:t>
            </a:r>
            <a:r>
              <a:rPr lang="tr-TR" dirty="0"/>
              <a:t>. </a:t>
            </a:r>
            <a:r>
              <a:rPr lang="tr-TR" dirty="0" err="1"/>
              <a:t>Oppert</a:t>
            </a:r>
            <a:r>
              <a:rPr lang="tr-TR" dirty="0"/>
              <a:t> 1869 yılında, yapmış olduğu çalışmalardan  ve erken dönem yazıtlarında geçen </a:t>
            </a:r>
            <a:r>
              <a:rPr lang="tr-TR" b="1" u="sng" dirty="0"/>
              <a:t>Sümer ve Akad Kralı </a:t>
            </a:r>
            <a:r>
              <a:rPr lang="tr-TR" dirty="0"/>
              <a:t>ifadelerinden yola çıkarak çivi yazısını bulanların Sümerler olduğunu ve onların konuşmuş olduğu dilin de Sümerce olduğunu hatta bu dilin Türkçe’nin dil yapısıyla büyük bir uyum içerisinde olduğunu belirtmiştir.</a:t>
            </a:r>
          </a:p>
          <a:p>
            <a:pPr algn="just"/>
            <a:endParaRPr lang="tr-TR" dirty="0"/>
          </a:p>
          <a:p>
            <a:pPr algn="just"/>
            <a:r>
              <a:rPr lang="tr-TR" dirty="0" err="1"/>
              <a:t>Lagaş</a:t>
            </a:r>
            <a:r>
              <a:rPr lang="tr-TR" dirty="0"/>
              <a:t> ve </a:t>
            </a:r>
            <a:r>
              <a:rPr lang="tr-TR" dirty="0" err="1"/>
              <a:t>Nippur’da</a:t>
            </a:r>
            <a:r>
              <a:rPr lang="tr-TR" dirty="0"/>
              <a:t> yapılan kazılar, Sümerler ve Sümerce hakkında önemli bilgiler elde edilmesini sağlamıştır. Buralarda yapılan kazılarda Sümer dilinin geçirdiği evrelere ait binlerce yazılı tablet, Sümer kültürüne ait izler taşıyan birçok eşya bulundu. Bulunan tabletlerin bir çoğu toplum hayatını ilgilendiren dini, hukuki, ekonomik ve idari bilgiler taşımaktaydı. Sümerler hakkında epey bilgi veren bu tabletler meselenin anlaşılabilmesi için yol gösterici olmuştur. Aynı zamanda bu tabletler, birçok özel isim, coğrafi ad ve </a:t>
            </a:r>
            <a:r>
              <a:rPr lang="tr-TR" dirty="0" err="1"/>
              <a:t>ünvanlarıyla</a:t>
            </a:r>
            <a:r>
              <a:rPr lang="tr-TR" dirty="0"/>
              <a:t> beraber kral isimleri de içermekteydi. Bu tabletlerin oldukça fazla olması Sümerce hakkında birçok çalışma yapılmasını ve </a:t>
            </a:r>
            <a:r>
              <a:rPr lang="tr-TR" dirty="0" err="1"/>
              <a:t>Sümerce’nin</a:t>
            </a:r>
            <a:r>
              <a:rPr lang="tr-TR" dirty="0"/>
              <a:t> çözümlenmesini kolaylaştırmıştır. Daha sonraları Uruk, Ur ve El </a:t>
            </a:r>
            <a:r>
              <a:rPr lang="tr-TR" dirty="0" err="1"/>
              <a:t>Ubeid</a:t>
            </a:r>
            <a:r>
              <a:rPr lang="tr-TR" dirty="0"/>
              <a:t> kazıları yapılmış bu kazılarda Sümerlerin kentsel yapıya kavuşma evreleri incelenmiş, filoloji, kültür ve toplum yaşayışları konularında önemli bulgulara ulaşılmıştır</a:t>
            </a:r>
          </a:p>
          <a:p>
            <a:pPr algn="just"/>
            <a:endParaRPr lang="tr-TR" dirty="0"/>
          </a:p>
          <a:p>
            <a:pPr algn="just"/>
            <a:r>
              <a:rPr lang="tr-TR" u="sng" dirty="0"/>
              <a:t>Sümerlilerin, dillerinin ve dinlerinin deşifre edilmesi Avrupa’da çok geniş yankı uyandırmış, Hristiyan ve Yahudi İlahiyatçıları arasında şok etkisi yaratmıştır. </a:t>
            </a:r>
          </a:p>
        </p:txBody>
      </p:sp>
    </p:spTree>
    <p:extLst>
      <p:ext uri="{BB962C8B-B14F-4D97-AF65-F5344CB8AC3E}">
        <p14:creationId xmlns:p14="http://schemas.microsoft.com/office/powerpoint/2010/main" val="1385144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3080" y="286603"/>
            <a:ext cx="11259403" cy="6740307"/>
          </a:xfrm>
          <a:prstGeom prst="rect">
            <a:avLst/>
          </a:prstGeom>
        </p:spPr>
        <p:txBody>
          <a:bodyPr wrap="square">
            <a:spAutoFit/>
          </a:bodyPr>
          <a:lstStyle/>
          <a:p>
            <a:pPr marL="285750" indent="-285750" algn="just">
              <a:buFontTx/>
              <a:buChar char="-"/>
            </a:pPr>
            <a:r>
              <a:rPr lang="tr-TR" dirty="0" err="1"/>
              <a:t>Sumerlilerde</a:t>
            </a:r>
            <a:r>
              <a:rPr lang="tr-TR" dirty="0"/>
              <a:t>, okul tabletlerine göre 6 gün çalışma 7'nci gün dinlenme var. Bu Yahudilere </a:t>
            </a:r>
            <a:r>
              <a:rPr lang="tr-TR" dirty="0" err="1"/>
              <a:t>Sabbat</a:t>
            </a:r>
            <a:r>
              <a:rPr lang="tr-TR" dirty="0"/>
              <a:t> olarak geçmiş. On emirde "</a:t>
            </a:r>
            <a:r>
              <a:rPr lang="tr-TR" dirty="0" err="1"/>
              <a:t>Sabbat"ı</a:t>
            </a:r>
            <a:r>
              <a:rPr lang="tr-TR" dirty="0"/>
              <a:t> düşün, onu kutsal gün olarak gör!" deniyor. 6 gün çalışıp yedinci günü tanrıya adanmış bir dinlenme günü oluyor. Yahudilere göre tanrı 6 günde dünyayı yaratıp yedinci gün dinlenmiş. Bu günün Cumartesi olması da </a:t>
            </a:r>
            <a:r>
              <a:rPr lang="tr-TR" dirty="0" err="1"/>
              <a:t>Babillilerden</a:t>
            </a:r>
            <a:r>
              <a:rPr lang="tr-TR" dirty="0"/>
              <a:t> geçmiş. Babilliler her ayın 7'nci gününde (</a:t>
            </a:r>
            <a:r>
              <a:rPr lang="tr-TR" dirty="0" err="1"/>
              <a:t>Şapatu</a:t>
            </a:r>
            <a:r>
              <a:rPr lang="tr-TR" dirty="0"/>
              <a:t>) bir kutlama yaparlardı. Bu üzgünlüğü ve nefis terbiyesini ifade eden ve Satürn gezegenine adanmış bir gündü, (</a:t>
            </a:r>
            <a:r>
              <a:rPr lang="tr-TR" dirty="0" err="1"/>
              <a:t>Saturday</a:t>
            </a:r>
            <a:r>
              <a:rPr lang="tr-TR" dirty="0"/>
              <a:t>, </a:t>
            </a:r>
            <a:r>
              <a:rPr lang="tr-TR" dirty="0" err="1"/>
              <a:t>satürn</a:t>
            </a:r>
            <a:r>
              <a:rPr lang="tr-TR" dirty="0"/>
              <a:t> gezegeninden gelen bir gün adı, yani Cumartesi). Satürn kötü güçlerin temsilcisi idi. Yahudiler bu günün anlamını değiştirerek onu neşeli bir hale koymuşlardır. Onlar Cumartesi gününü tanrıya dua ederek, kitaplar okuyarak çeşitli eğlencelerle geçirirler ve en ufak bir işe el sürmezler. </a:t>
            </a:r>
            <a:r>
              <a:rPr lang="tr-TR" dirty="0" err="1"/>
              <a:t>İslamiyete</a:t>
            </a:r>
            <a:r>
              <a:rPr lang="tr-TR" dirty="0"/>
              <a:t> bugün Cuma'ya dönüştürülerek daha </a:t>
            </a:r>
            <a:r>
              <a:rPr lang="tr-TR" dirty="0" err="1"/>
              <a:t>hafifietilmiş</a:t>
            </a:r>
            <a:r>
              <a:rPr lang="tr-TR" dirty="0"/>
              <a:t> kuralla alınmıştır.</a:t>
            </a:r>
          </a:p>
          <a:p>
            <a:pPr marL="285750" indent="-285750" algn="just">
              <a:buFontTx/>
              <a:buChar char="-"/>
            </a:pPr>
            <a:endParaRPr lang="tr-TR" dirty="0">
              <a:solidFill>
                <a:srgbClr val="333333"/>
              </a:solidFill>
              <a:latin typeface="Fire Sans"/>
            </a:endParaRPr>
          </a:p>
          <a:p>
            <a:pPr marL="285750" indent="-285750" algn="just">
              <a:buFontTx/>
              <a:buChar char="-"/>
            </a:pPr>
            <a:r>
              <a:rPr lang="tr-TR" dirty="0" err="1"/>
              <a:t>Sumer</a:t>
            </a:r>
            <a:r>
              <a:rPr lang="tr-TR" dirty="0"/>
              <a:t> yazarlarına ve ilahiyatçılarına göre her insanın ve ailenin bir şahsi tanrısı veya başka bir deyimle tanrısal baba yerine geçen iyi bir meleği vardı. Bu bir fal, bir rüya veya doğrudan doğruya görünen tanrı ile bir anlaşma yapılarak belirlenirdi. Bunun görevi, baş tanrılardan, ait olduğu kimse için sağlıklı ve uzun ömür dilemek ve onun isteklerini tanrılar meclisine iletmek. Tevrat'ta (Tekvin 31:53). "İbrahim'in, </a:t>
            </a:r>
            <a:r>
              <a:rPr lang="tr-TR" dirty="0" err="1"/>
              <a:t>Nahor'un</a:t>
            </a:r>
            <a:r>
              <a:rPr lang="tr-TR" dirty="0"/>
              <a:t> </a:t>
            </a:r>
            <a:r>
              <a:rPr lang="tr-TR" dirty="0" err="1"/>
              <a:t>allahı</a:t>
            </a:r>
            <a:r>
              <a:rPr lang="tr-TR" dirty="0"/>
              <a:t>, babaların </a:t>
            </a:r>
            <a:r>
              <a:rPr lang="tr-TR" dirty="0" err="1"/>
              <a:t>allahı</a:t>
            </a:r>
            <a:r>
              <a:rPr lang="tr-TR" dirty="0"/>
              <a:t> aramızda hükmetsin!" deniyor. Bu da </a:t>
            </a:r>
            <a:r>
              <a:rPr lang="tr-TR" dirty="0" err="1"/>
              <a:t>Sumerlilerin</a:t>
            </a:r>
            <a:r>
              <a:rPr lang="tr-TR" dirty="0"/>
              <a:t> şahsi tanrısının bir yansıması, İbrahim'in </a:t>
            </a:r>
            <a:r>
              <a:rPr lang="tr-TR" dirty="0" err="1"/>
              <a:t>allahı</a:t>
            </a:r>
            <a:r>
              <a:rPr lang="tr-TR" dirty="0"/>
              <a:t>, İbrahim ile, onu tanıyacağına, kendine </a:t>
            </a:r>
            <a:r>
              <a:rPr lang="tr-TR" dirty="0" err="1"/>
              <a:t>allah</a:t>
            </a:r>
            <a:r>
              <a:rPr lang="tr-TR" dirty="0"/>
              <a:t> yapacağına dair bir ahit yapıyor, onu da sünnet edilmek suretiyle pekiştiriyor.</a:t>
            </a:r>
          </a:p>
          <a:p>
            <a:pPr marL="285750" indent="-285750" algn="just">
              <a:buFontTx/>
              <a:buChar char="-"/>
            </a:pPr>
            <a:endParaRPr lang="tr-TR" dirty="0"/>
          </a:p>
          <a:p>
            <a:r>
              <a:rPr lang="tr-TR" dirty="0"/>
              <a:t>-  </a:t>
            </a:r>
            <a:r>
              <a:rPr lang="tr-TR" dirty="0" err="1"/>
              <a:t>Sumer'de</a:t>
            </a:r>
            <a:r>
              <a:rPr lang="tr-TR" dirty="0"/>
              <a:t> rüyalar tanrı bildirisi olarak yorumlanıyor. Bu rüyalardan bazılarının etkisi Tevrat ve Kur'an da görülmektedir. Bunlardan en ilginci </a:t>
            </a:r>
            <a:r>
              <a:rPr lang="tr-TR" dirty="0" err="1"/>
              <a:t>Yakub'un</a:t>
            </a:r>
            <a:r>
              <a:rPr lang="tr-TR" dirty="0"/>
              <a:t> oğlu Yusuf un rüyasıdır. Yusuf "rüyamda tarlanın ortasında demetler bağlıyorduk. Benim demetim kalktı dikildi. Sizin demetiniz onun etrafını kuşatıp benim demetime eğildiler" deyince kardeşleri "bu bizim üzerimize kral mı olacak?" dediler. Yusuf un ikinci rüyasında güneş, ay ve 11 yıldızın kendisine eğildiklerini söylemesi üzerine kardeşleri onu öldürmeye karar veriyorlar (Tekvin 97:7, 9, Sure 12:4) Aynı şekilde </a:t>
            </a:r>
            <a:r>
              <a:rPr lang="tr-TR" dirty="0" err="1"/>
              <a:t>Sumer</a:t>
            </a:r>
            <a:r>
              <a:rPr lang="tr-TR" dirty="0"/>
              <a:t> Kralı </a:t>
            </a:r>
            <a:r>
              <a:rPr lang="tr-TR" dirty="0" err="1"/>
              <a:t>Urzababa'nın</a:t>
            </a:r>
            <a:r>
              <a:rPr lang="tr-TR" dirty="0"/>
              <a:t> yanında çalışan </a:t>
            </a:r>
            <a:r>
              <a:rPr lang="tr-TR" dirty="0" err="1"/>
              <a:t>Sargon</a:t>
            </a:r>
            <a:r>
              <a:rPr lang="tr-TR" dirty="0"/>
              <a:t> gördüğü rüyayı krala söyleyince, kral benim yerime kral olacak, korkusu ile, </a:t>
            </a:r>
            <a:r>
              <a:rPr lang="tr-TR" dirty="0" err="1"/>
              <a:t>Sargon'u</a:t>
            </a:r>
            <a:r>
              <a:rPr lang="tr-TR" dirty="0"/>
              <a:t> öldürmek istiyor</a:t>
            </a:r>
          </a:p>
          <a:p>
            <a:pPr marL="285750" indent="-285750" algn="just">
              <a:buFontTx/>
              <a:buChar char="-"/>
            </a:pPr>
            <a:endParaRPr lang="tr-TR" dirty="0"/>
          </a:p>
        </p:txBody>
      </p:sp>
    </p:spTree>
    <p:extLst>
      <p:ext uri="{BB962C8B-B14F-4D97-AF65-F5344CB8AC3E}">
        <p14:creationId xmlns:p14="http://schemas.microsoft.com/office/powerpoint/2010/main" val="3894656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0"/>
            <a:ext cx="12192000" cy="7294305"/>
          </a:xfrm>
          <a:prstGeom prst="rect">
            <a:avLst/>
          </a:prstGeom>
        </p:spPr>
        <p:txBody>
          <a:bodyPr wrap="square">
            <a:spAutoFit/>
          </a:bodyPr>
          <a:lstStyle/>
          <a:p>
            <a:pPr algn="just"/>
            <a:r>
              <a:rPr lang="tr-TR" b="1" dirty="0"/>
              <a:t>Adem 'in Cennetten Kovulması</a:t>
            </a:r>
            <a:endParaRPr lang="tr-TR" dirty="0"/>
          </a:p>
          <a:p>
            <a:pPr algn="just"/>
            <a:r>
              <a:rPr lang="tr-TR" dirty="0" err="1"/>
              <a:t>Sumer'de</a:t>
            </a:r>
            <a:r>
              <a:rPr lang="tr-TR" dirty="0"/>
              <a:t>: </a:t>
            </a:r>
            <a:r>
              <a:rPr lang="tr-TR" dirty="0" err="1"/>
              <a:t>Dilmun</a:t>
            </a:r>
            <a:r>
              <a:rPr lang="tr-TR" dirty="0"/>
              <a:t> adında, saf, temiz, parlak tanrıların yaşadığı bir ülke var. Hastalık ve ölüm bilinmeyen yaşam ülkesi. Fakat orada su yok. Su tanrısı, güneş tanrısına, yerden su çıkararak orasını tatlı su ile doldurmasını söylüyor. Güneş tanrısı söyleneni yapıyor. Böylece </a:t>
            </a:r>
            <a:r>
              <a:rPr lang="tr-TR" dirty="0" err="1"/>
              <a:t>Dilmun</a:t>
            </a:r>
            <a:r>
              <a:rPr lang="tr-TR" dirty="0"/>
              <a:t> meyve bahçeleri, tarlaları ve çayırları ile tanrıların bahçesi haline geliyor. Bu cennet bahçesinde yer tanrıçası 8 bitki yetiştiriyor. Bu ağaçlar </a:t>
            </a:r>
            <a:r>
              <a:rPr lang="tr-TR" dirty="0" err="1"/>
              <a:t>meyvelenince</a:t>
            </a:r>
            <a:r>
              <a:rPr lang="tr-TR" dirty="0"/>
              <a:t> bilgelik tanrısı </a:t>
            </a:r>
            <a:r>
              <a:rPr lang="tr-TR" dirty="0" err="1"/>
              <a:t>Enki</a:t>
            </a:r>
            <a:r>
              <a:rPr lang="tr-TR" dirty="0"/>
              <a:t> her birinden tadıyor. Buna yer tanrıçası çok kızıyor, tanrıyı ölümle lânetleyerek ortadan yok oluyor. Bilgelik tanrısı çok ağır hastalanıyor. Diğer tanrılar büyük güçlüklerle yer tanrıçasını bularak bilgelik tanrısını iyi etmesi için yalvarıyorlar. Tanrıça, tanrının 8 bitkiye karşı hasta olan 8 organı için birer tanrı yaratıyor. ilginç olan, yaratılan tanrılardan beşi tanrıça (bu doktorlukta ilk uzmanlaşmayı da göstermesi bakımından önemli). Hasta olan organlardan biri kaburga. Onu iyi eden tanrıçanın adı "kaburganın hanımı anlamına gelen </a:t>
            </a:r>
            <a:r>
              <a:rPr lang="tr-TR" dirty="0" err="1"/>
              <a:t>Ninti'dir</a:t>
            </a:r>
            <a:r>
              <a:rPr lang="tr-TR" dirty="0"/>
              <a:t>. Bu kelimede </a:t>
            </a:r>
            <a:r>
              <a:rPr lang="tr-TR" dirty="0" err="1"/>
              <a:t>Nin</a:t>
            </a:r>
            <a:r>
              <a:rPr lang="tr-TR" dirty="0"/>
              <a:t> hanım, ti kaburgadır. </a:t>
            </a:r>
            <a:r>
              <a:rPr lang="tr-TR" dirty="0" err="1"/>
              <a:t>Ti'nin</a:t>
            </a:r>
            <a:r>
              <a:rPr lang="tr-TR" dirty="0"/>
              <a:t> bir anlamı da </a:t>
            </a:r>
            <a:r>
              <a:rPr lang="tr-TR" dirty="0" err="1"/>
              <a:t>hayat'dır</a:t>
            </a:r>
            <a:r>
              <a:rPr lang="tr-TR" dirty="0"/>
              <a:t>. Eğer ikinci anlamıyla tercüme edersek tanrıçanın adı "hayatın </a:t>
            </a:r>
            <a:r>
              <a:rPr lang="tr-TR" dirty="0" err="1"/>
              <a:t>hanımı"olur</a:t>
            </a:r>
            <a:endParaRPr lang="tr-TR" dirty="0"/>
          </a:p>
          <a:p>
            <a:pPr algn="just"/>
            <a:r>
              <a:rPr lang="tr-TR" dirty="0"/>
              <a:t>Bu hikaye, Tevrat'ta Tekvin 2:5-23:</a:t>
            </a:r>
          </a:p>
          <a:p>
            <a:pPr algn="just"/>
            <a:r>
              <a:rPr lang="tr-TR" dirty="0"/>
              <a:t>Ve henüz yerde bir kır fidanı yoktu ve bir kır otu henüz bitmemişti; çünkü Rab Allah yerin üzerine yağmur yağdırmamıştı; ve toprağı işlemek için adam yoktu ve yerden buğu yükseldi ve bütün toprağı suladı. Ve Rab Allah yerin toprağında Adam'ı yaptı; ve onun burnuna hayat nefesini üfledi ve adam yaşayan can oldu. Ve Rab Allah şarka doğru Aden'de bir bahçe dikti ve Adam'ı oraya koydu ve Rab Allah, görünüşü güzel ve yenilmesi iyi olan her ağacı ve bahçenin ortasına da "hayat ağacını" ve "iyilik ve kötülüğü bilme ağacını" yerden bitirdi ve bahçeyi sulamak için Aden'den bir ırmak çıktı ve oradan bölünerek dört kol oldu (Bunlardan ikisi Dicle ve Fırat). Ve Rab Allah baksın ve onu korusun diye Adam'ı oraya koydu ve Rab Allah Adam'a, "bahçenin her ağacından ye, fakat iyilik, kötülük bilme ağacından yemeyeceksin! Yersen ölürsün!" dedi ve Rab Adam'ı yalnız bırakmamak için bütün hayvanları topraktan yaptı ve onlara ad koymak için Adam'ı getirdi. Fakat Adam yalnız idi. Rab Adam'a derin bir uyku verdi, onun kaburga kemiklerinden birini aldı ondan bir kadın yaptı ve onu Adam'a getirdi ve Adam dedi: "Şimdi bu benim kemiklerimden kemik ve etimden ettir, buna nisa denilecek!" Bundan sonra yılanın kadını kandırarak yasak meyveyi yedirdiği ve bahçede olan Allah ile konuşmaları geliyor. Allah yılanı lanetliyor. Allah Adem (burada Adam yerine Adem deniyor) [21] ve karısına giymeleri için kaftan yapıyor. Kadını ağrılı çok çocuk yapması ve Adem'i de toprakla uğraşması ile cezalandırarak onları Aden bahçesinden kovuyor. Buraya kadar nedense karısının adı verilmemiş. Ancak </a:t>
            </a:r>
            <a:r>
              <a:rPr lang="tr-TR" dirty="0" err="1"/>
              <a:t>Bab</a:t>
            </a:r>
            <a:r>
              <a:rPr lang="tr-TR" dirty="0"/>
              <a:t> 4'ün başında karısının adının Havva olduğu ve Habil </a:t>
            </a:r>
            <a:r>
              <a:rPr lang="tr-TR" dirty="0" err="1"/>
              <a:t>Kain'i</a:t>
            </a:r>
            <a:r>
              <a:rPr lang="tr-TR" dirty="0"/>
              <a:t> doğurduğu yazılı.</a:t>
            </a:r>
          </a:p>
        </p:txBody>
      </p:sp>
    </p:spTree>
    <p:extLst>
      <p:ext uri="{BB962C8B-B14F-4D97-AF65-F5344CB8AC3E}">
        <p14:creationId xmlns:p14="http://schemas.microsoft.com/office/powerpoint/2010/main" val="159942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575CF348-55DA-463A-8D40-320DB54913F9}"/>
              </a:ext>
            </a:extLst>
          </p:cNvPr>
          <p:cNvSpPr/>
          <p:nvPr/>
        </p:nvSpPr>
        <p:spPr>
          <a:xfrm>
            <a:off x="0" y="0"/>
            <a:ext cx="12192000" cy="7017306"/>
          </a:xfrm>
          <a:prstGeom prst="rect">
            <a:avLst/>
          </a:prstGeom>
        </p:spPr>
        <p:txBody>
          <a:bodyPr wrap="square">
            <a:spAutoFit/>
          </a:bodyPr>
          <a:lstStyle/>
          <a:p>
            <a:pPr algn="just"/>
            <a:r>
              <a:rPr lang="tr-TR" b="1" u="sng" dirty="0"/>
              <a:t>Sümer Adının Kaynağı ve Sümerler</a:t>
            </a:r>
          </a:p>
          <a:p>
            <a:pPr algn="just"/>
            <a:endParaRPr lang="tr-TR" dirty="0"/>
          </a:p>
          <a:p>
            <a:pPr algn="just"/>
            <a:r>
              <a:rPr lang="tr-TR" dirty="0" err="1"/>
              <a:t>Sümerce’nin</a:t>
            </a:r>
            <a:r>
              <a:rPr lang="tr-TR" dirty="0"/>
              <a:t> dil bilgisi ve kelime yapısı öğrenilmeye başlandıktan sonra, Sümer ören yerlerinde bulunan binlerce tablet tercüme edilmeye başlanmış ve Sümer kelimesi hakkında bilgilere ulaşılmıştır. Bu bilgiler ışığında Sümer kelimesinin bir halkı isimlendirmekten ziyade genel olarak Sümer halkının yaşadığı coğrafyaya verilen ad olduğu karşımıza çıkar.</a:t>
            </a:r>
          </a:p>
          <a:p>
            <a:pPr algn="just"/>
            <a:endParaRPr lang="tr-TR" dirty="0"/>
          </a:p>
          <a:p>
            <a:pPr algn="just"/>
            <a:r>
              <a:rPr lang="tr-TR" dirty="0"/>
              <a:t>Sümerlerin ve yazılarının keşfi ile birlikte onların çok yönleri ortaya konulmaya başlanmıştır; Bilimde de büyük gelişmelere temel attıkları anlaşılmıştır. Onlar gökyüzünü incelemişler, ayın hareketine göre </a:t>
            </a:r>
            <a:r>
              <a:rPr lang="tr-TR" u="sng" dirty="0"/>
              <a:t>seneyi otuzar günlük 12 aya bölmüşlerdir</a:t>
            </a:r>
            <a:r>
              <a:rPr lang="tr-TR" dirty="0"/>
              <a:t>. Artan </a:t>
            </a:r>
            <a:r>
              <a:rPr lang="tr-TR" u="sng" dirty="0"/>
              <a:t>10 günleri toplayarak üç yılda bir seneyi 13 ay yapmışlardır. Ayları haftalara bölerek hafta içinde bir günü dinlenmeye ayırmışlardır. </a:t>
            </a:r>
            <a:r>
              <a:rPr lang="tr-TR" dirty="0"/>
              <a:t>Aya göre düzenlenmiş takvimin kullanımı Araplarda halen devam etmektedir. </a:t>
            </a:r>
            <a:r>
              <a:rPr lang="tr-TR" u="sng" dirty="0"/>
              <a:t>Burçları Sümerliler saptamışlardır</a:t>
            </a:r>
            <a:r>
              <a:rPr lang="tr-TR" dirty="0"/>
              <a:t>. Dünyadaki bütün olayların gökyüzünde yazılı olduğuna inanan Sümerliler, </a:t>
            </a:r>
            <a:r>
              <a:rPr lang="tr-TR" u="sng" dirty="0"/>
              <a:t>onu incelerken astronomi ve astrolojinin temelini </a:t>
            </a:r>
            <a:r>
              <a:rPr lang="tr-TR" dirty="0"/>
              <a:t>kurmuşlardır. Matematikte </a:t>
            </a:r>
            <a:r>
              <a:rPr lang="tr-TR" u="sng" dirty="0"/>
              <a:t>onlu ve altılı sistemi </a:t>
            </a:r>
            <a:r>
              <a:rPr lang="tr-TR" dirty="0"/>
              <a:t>kullanmışlardır. Bugün altılı sistem saat, dakika ve daire ölçümünde kullanılmaktadır. Okullarındaki matematik öğretiminde çarpım tabloları ve çeşitli problemlerin çözümü yer almıştır. Yunanlı Pisagor’a mal edilen Pisagor Teoremi de tablet üzerine çizilmiş olarak bulunmuştur. </a:t>
            </a:r>
            <a:r>
              <a:rPr lang="tr-TR" u="sng" dirty="0" err="1"/>
              <a:t>Cebirin</a:t>
            </a:r>
            <a:r>
              <a:rPr lang="tr-TR" u="sng" dirty="0"/>
              <a:t> kökeni de Sümerlilere dayanmaktadır</a:t>
            </a:r>
            <a:r>
              <a:rPr lang="tr-TR" dirty="0"/>
              <a:t>. </a:t>
            </a:r>
            <a:r>
              <a:rPr lang="tr-TR" u="sng" dirty="0"/>
              <a:t>Tıbbın başlangıcı da Sümerliler dönemine dayanmaktadır. Hastalıkları ve tedavi edecek ilaçları incelemişler, çeşitli ilaç reçeteleri yazmışlardır. Hastaları iyileştirmek için yalnız ilaca değil </a:t>
            </a:r>
            <a:r>
              <a:rPr lang="tr-TR" u="sng" dirty="0" err="1"/>
              <a:t>sihire</a:t>
            </a:r>
            <a:r>
              <a:rPr lang="tr-TR" u="sng" dirty="0"/>
              <a:t> de başvurmuşlardır. </a:t>
            </a:r>
          </a:p>
          <a:p>
            <a:pPr algn="just"/>
            <a:endParaRPr lang="tr-TR" u="sng" dirty="0"/>
          </a:p>
          <a:p>
            <a:pPr algn="just"/>
            <a:r>
              <a:rPr lang="tr-TR" dirty="0"/>
              <a:t>Sümerliler Mezopotamya uygarlığının kurucusu olmakla da kalmazlar. Bu kavim medeniyet tarihinin temelinde büyük ve çığır açıcı bir rol oynamışlardır. </a:t>
            </a:r>
            <a:r>
              <a:rPr lang="tr-TR" u="sng" dirty="0"/>
              <a:t>Mezopotamya’da yaşayan birçok farklı kavimden ilk öne çıkan ve daha sonraki medeni oluşumların temelini atan Sümerlerdir. Gerek Yazı, Dil, Tıp, Astronomi, Matematik gerekse Din, Fal, Büyü ve Mitoloji gibi alanlarda ilk öne çıkan ve bilinen toplum Sümerlerdir. “Yaratılış” ve “</a:t>
            </a:r>
            <a:r>
              <a:rPr lang="tr-TR" u="sng" dirty="0" err="1"/>
              <a:t>Tufan”a</a:t>
            </a:r>
            <a:r>
              <a:rPr lang="tr-TR" u="sng" dirty="0"/>
              <a:t> ilk kez Sümerlerde rastlanır.</a:t>
            </a:r>
          </a:p>
          <a:p>
            <a:pPr algn="just"/>
            <a:endParaRPr lang="tr-TR" dirty="0"/>
          </a:p>
          <a:p>
            <a:pPr algn="just"/>
            <a:endParaRPr lang="tr-TR" u="sng" dirty="0"/>
          </a:p>
          <a:p>
            <a:pPr algn="just"/>
            <a:endParaRPr lang="tr-TR" dirty="0"/>
          </a:p>
          <a:p>
            <a:pPr algn="just"/>
            <a:endParaRPr lang="tr-TR" dirty="0"/>
          </a:p>
        </p:txBody>
      </p:sp>
    </p:spTree>
    <p:extLst>
      <p:ext uri="{BB962C8B-B14F-4D97-AF65-F5344CB8AC3E}">
        <p14:creationId xmlns:p14="http://schemas.microsoft.com/office/powerpoint/2010/main" val="85623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B48FEF3-70FE-40B8-B1CF-8DB9A871FC72}"/>
              </a:ext>
            </a:extLst>
          </p:cNvPr>
          <p:cNvSpPr/>
          <p:nvPr/>
        </p:nvSpPr>
        <p:spPr>
          <a:xfrm>
            <a:off x="272954" y="545910"/>
            <a:ext cx="11000097" cy="5632311"/>
          </a:xfrm>
          <a:prstGeom prst="rect">
            <a:avLst/>
          </a:prstGeom>
        </p:spPr>
        <p:txBody>
          <a:bodyPr wrap="square">
            <a:spAutoFit/>
          </a:bodyPr>
          <a:lstStyle/>
          <a:p>
            <a:pPr algn="just"/>
            <a:r>
              <a:rPr lang="tr-TR" u="sng" dirty="0"/>
              <a:t>Mezopotamya bölgesi civar kavimlerin istilasına maruz bir bölge olduğundan buraya sızan Sami kavimlerin nüfusu gitgide artmaktaydı. M.Ö. 2400 yılına doğru bu Sami unsurlar siyasi hâkimiyeti ele geçirdiler ve Akad Sülalesini kurdular ( Milattan önce takriben 2400–2000). </a:t>
            </a:r>
            <a:r>
              <a:rPr lang="tr-TR" u="sng" dirty="0" err="1"/>
              <a:t>Sargon</a:t>
            </a:r>
            <a:r>
              <a:rPr lang="tr-TR" u="sng" dirty="0"/>
              <a:t> tarafından kurulan bu imparatorluk sınırlarını Elam, Yukarı Dicle ve Akdeniz istikametlerinde genişletti. Bu devlet dış istilalar sonunda yıkıldı. Fakat bir müddet sonra Sümerler yeniden siyasi hâkimiyeti ele geçirdiler. Sümerlerin bu ikinci siyasal egemenlik devresine Sümer Rönesans’ı adı verilmektedir (yaklaşık olarak 2100–1900). </a:t>
            </a:r>
            <a:r>
              <a:rPr lang="tr-TR" dirty="0"/>
              <a:t>Sümer Rönesans’ı çağında Sümer medeniyeti en yüksek gelişme seviyesine ulaşmış, bundan sonra Sümerler ayrı ve müstakil bir kavim olarak ortadan kaybolmuşlardır. Bununla beraber medeniyet faaliyetlerinin etkileri uzun ömürlü olmuş, daha uzun zaman bu bölgede sürüp gitmiştir. Sümer yazısıyla birlikte Sümerlerin dili de Mezopotamya’da uzunca bir süre yaşamaya devam etmiş, aydın zümrenin dili, bilim, din ve kültür dili sıfatıyla, Sümerlerin siyasi ve etnik bir varlık olarak tarih sahnesinden tamamen kaybolmalarından sonra da kullanılmış ve önemini muhafaza etmiştir.</a:t>
            </a:r>
          </a:p>
          <a:p>
            <a:pPr algn="just"/>
            <a:endParaRPr lang="tr-TR" dirty="0"/>
          </a:p>
          <a:p>
            <a:pPr algn="just"/>
            <a:r>
              <a:rPr lang="tr-TR" u="sng" dirty="0"/>
              <a:t>Mezopotamya bölgesi, M.S. II. yüzyıla kadar kuzey bölümü için Asur, orta bölümü için Akad ve güney bölümü için Babil kullanılmak üzere üç farklı isim ile adlandırılmıştır. Bu tarihten sonra bölge Yunancada </a:t>
            </a:r>
            <a:r>
              <a:rPr lang="tr-TR" u="sng" dirty="0" err="1"/>
              <a:t>Mesopotamia</a:t>
            </a:r>
            <a:r>
              <a:rPr lang="tr-TR" u="sng" dirty="0"/>
              <a:t> (</a:t>
            </a:r>
            <a:r>
              <a:rPr lang="tr-TR" u="sng" dirty="0" err="1"/>
              <a:t>mesos</a:t>
            </a:r>
            <a:r>
              <a:rPr lang="tr-TR" u="sng" dirty="0"/>
              <a:t> + </a:t>
            </a:r>
            <a:r>
              <a:rPr lang="tr-TR" u="sng" dirty="0" err="1"/>
              <a:t>potamos</a:t>
            </a:r>
            <a:r>
              <a:rPr lang="tr-TR" u="sng" dirty="0"/>
              <a:t> )= ırmaklar arası veya iki nehir arasındaki ülke şeklinde tanımlanmıştır. </a:t>
            </a:r>
          </a:p>
          <a:p>
            <a:pPr algn="just"/>
            <a:endParaRPr lang="tr-TR" dirty="0"/>
          </a:p>
          <a:p>
            <a:pPr algn="just"/>
            <a:r>
              <a:rPr lang="tr-TR" u="sng" dirty="0"/>
              <a:t>“M.Ö. 3200-3000 yıllarından itibaren yazı, gündelik yaşamda kullanılmaya başlamıştır. Yazının bulunmasıyla birlikte madencilik başta olmak üzere toplumlararası ticaret ivme kazanmış, içine kapalı yerleşik yaşamdan kent ve metropol kültürüne geçiş sağlanmıştır. Toplumlararası ilişkilerin ticaret yoluyla gelişme göstermesi daha iyi organize olmuş bir sosyal yaşamın öncülüğünü yapmıştır. </a:t>
            </a:r>
          </a:p>
        </p:txBody>
      </p:sp>
    </p:spTree>
    <p:extLst>
      <p:ext uri="{BB962C8B-B14F-4D97-AF65-F5344CB8AC3E}">
        <p14:creationId xmlns:p14="http://schemas.microsoft.com/office/powerpoint/2010/main" val="120157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24D876C-74A2-46CA-9FA9-C764EA8C4EE8}"/>
              </a:ext>
            </a:extLst>
          </p:cNvPr>
          <p:cNvSpPr/>
          <p:nvPr/>
        </p:nvSpPr>
        <p:spPr>
          <a:xfrm>
            <a:off x="136478" y="109182"/>
            <a:ext cx="11832609" cy="6449660"/>
          </a:xfrm>
          <a:prstGeom prst="rect">
            <a:avLst/>
          </a:prstGeom>
        </p:spPr>
        <p:txBody>
          <a:bodyPr wrap="square">
            <a:spAutoFit/>
          </a:bodyPr>
          <a:lstStyle/>
          <a:p>
            <a:pPr algn="just"/>
            <a:r>
              <a:rPr lang="tr-TR" b="1" u="sng" dirty="0"/>
              <a:t>Sümerlerin Menşei </a:t>
            </a:r>
          </a:p>
          <a:p>
            <a:pPr algn="just"/>
            <a:endParaRPr lang="tr-TR" dirty="0"/>
          </a:p>
          <a:p>
            <a:pPr algn="just"/>
            <a:r>
              <a:rPr lang="tr-TR" dirty="0"/>
              <a:t>Sümerler, Mezopotamya’ya yaklaşık olarak M.Ö. 3500’lerden sonra gelmeye başlamıştır. Güney Mezopotamya’daki bataklık bölgeye gelen Sümerler, farklı gruplar halinde yerleşime elverişli bölgelerde </a:t>
            </a:r>
            <a:r>
              <a:rPr lang="tr-TR" dirty="0" err="1"/>
              <a:t>Eridu</a:t>
            </a:r>
            <a:r>
              <a:rPr lang="tr-TR" dirty="0"/>
              <a:t>, Ur, Uruk, </a:t>
            </a:r>
            <a:r>
              <a:rPr lang="tr-TR" dirty="0" err="1"/>
              <a:t>Lagaş</a:t>
            </a:r>
            <a:r>
              <a:rPr lang="tr-TR" dirty="0"/>
              <a:t>, Umma, </a:t>
            </a:r>
            <a:r>
              <a:rPr lang="tr-TR" dirty="0" err="1"/>
              <a:t>Şuruppak</a:t>
            </a:r>
            <a:r>
              <a:rPr lang="tr-TR" dirty="0"/>
              <a:t> ve </a:t>
            </a:r>
            <a:r>
              <a:rPr lang="tr-TR" dirty="0" err="1"/>
              <a:t>Kiş</a:t>
            </a:r>
            <a:r>
              <a:rPr lang="tr-TR" dirty="0"/>
              <a:t> gibi birçok şehir devleti kurmuşlardır.</a:t>
            </a:r>
            <a:r>
              <a:rPr lang="tr-TR" u="sng" dirty="0"/>
              <a:t> Buralara geldiklerinde kendilerinden daha alt seviyede bir köy kültürüyle karşılaşırlar. Bölgeye Sümerlerden önce gelen bu kültür kısa sürede Sümerlerden etkilenir ve çömlekçi çarkı, silindir mühür, yüksek mabet gibi bir takım yeni kültür unsurları oluşturmaya başlayarak eski köy kültürü hızla şehir kültürü haline gelir.</a:t>
            </a:r>
          </a:p>
          <a:p>
            <a:pPr algn="just"/>
            <a:endParaRPr lang="tr-TR" dirty="0"/>
          </a:p>
          <a:p>
            <a:pPr algn="just"/>
            <a:r>
              <a:rPr lang="tr-TR" u="sng" dirty="0"/>
              <a:t>Sümerler hakkında yapılan ilk dönem çalışmalarında, onların Mezopotamya’ya deniz yoluyla Hindistan’dan geldikleri, Mezopotamya’da kurulan Sümer medeniyetinin aslında Hindu-Kuş medeniyeti ve </a:t>
            </a:r>
            <a:r>
              <a:rPr lang="tr-TR" u="sng" dirty="0" err="1"/>
              <a:t>İndus</a:t>
            </a:r>
            <a:r>
              <a:rPr lang="tr-TR" u="sng" dirty="0"/>
              <a:t> medeniyetinin bir kolu ve devamı olduğu vurgulanmıştır. </a:t>
            </a:r>
            <a:r>
              <a:rPr lang="tr-TR" dirty="0"/>
              <a:t>Daha sonraları arkeoloji, filoloji ve teoloji alanlarında </a:t>
            </a:r>
            <a:r>
              <a:rPr lang="tr-TR" u="sng" dirty="0"/>
              <a:t>yapılan çalışmalar bizi Orta Asya’ya, günümüz Türkmenistan sınırları içerisinde yer alan Turan Ovası’na yönlendirir.</a:t>
            </a:r>
            <a:r>
              <a:rPr lang="tr-TR" dirty="0"/>
              <a:t> Zaten Hint-İran kökenli insanların ibadet maksadıyla tapınaklar kurmadığı, ibadetlerin yüksek yerlerde açık alanda yaptıkları bilinmektedir. Onlara göre açık alanda yapılan ibadetler için tapınak kurmaya gerek bulunmamaktaydı. </a:t>
            </a:r>
            <a:r>
              <a:rPr lang="tr-TR" u="sng" dirty="0"/>
              <a:t>Halbuki Türkmenistan’ın </a:t>
            </a:r>
            <a:r>
              <a:rPr lang="tr-TR" u="sng" dirty="0" err="1"/>
              <a:t>Mari</a:t>
            </a:r>
            <a:r>
              <a:rPr lang="tr-TR" u="sng" dirty="0"/>
              <a:t> kentinde</a:t>
            </a:r>
            <a:r>
              <a:rPr lang="tr-TR" dirty="0"/>
              <a:t>, </a:t>
            </a:r>
            <a:r>
              <a:rPr lang="tr-TR" dirty="0" err="1"/>
              <a:t>zigguratlarla</a:t>
            </a:r>
            <a:r>
              <a:rPr lang="tr-TR" dirty="0"/>
              <a:t> mimari ve yapı itibariyle büyük benzerlik gösteren bir tapınak bulunmaktadır.</a:t>
            </a:r>
          </a:p>
          <a:p>
            <a:pPr algn="just"/>
            <a:endParaRPr lang="tr-TR" dirty="0"/>
          </a:p>
          <a:p>
            <a:pPr algn="just"/>
            <a:r>
              <a:rPr lang="tr-TR" dirty="0" err="1"/>
              <a:t>Anav</a:t>
            </a:r>
            <a:r>
              <a:rPr lang="tr-TR" dirty="0"/>
              <a:t> (</a:t>
            </a:r>
            <a:r>
              <a:rPr lang="tr-TR" dirty="0" err="1"/>
              <a:t>Anau</a:t>
            </a:r>
            <a:r>
              <a:rPr lang="tr-TR" dirty="0"/>
              <a:t>) Medeniyeti Türkmenistan’da bulunan Aşkabat şehrinin yakınlarında yer alan </a:t>
            </a:r>
            <a:r>
              <a:rPr lang="tr-TR" u="sng" dirty="0" err="1"/>
              <a:t>Anav</a:t>
            </a:r>
            <a:r>
              <a:rPr lang="tr-TR" u="sng" dirty="0"/>
              <a:t> bölgesinde yapılan araştırmalarda </a:t>
            </a:r>
            <a:r>
              <a:rPr lang="tr-TR" u="sng" dirty="0" err="1"/>
              <a:t>Proto</a:t>
            </a:r>
            <a:r>
              <a:rPr lang="tr-TR" u="sng" dirty="0"/>
              <a:t>-Türklerin en eski kültür merkezlerinden birisi bulunmuştur. Burada yapılan arkeolojik kazılarda, güneşte pişirilerek hazırlanmış tuğlalardan oluşan mimari bir yapı, tarımsal üretime geçildiğini gösteren çeşitli el aletleri, hayvancılıkta kullanılan çeşitli eşyalar ve atın ilk olarak ehlileştirildiğini gösteren bulgular elde edilmiştir. Arpa ve buğdayı öğütmek için kullanılan dibek adı verilen aletler ve bakırdan yapılmış süs eşyaları bulunmuştur. Bütün bunlardan, </a:t>
            </a:r>
            <a:r>
              <a:rPr lang="tr-TR" u="sng" dirty="0" err="1"/>
              <a:t>Anav</a:t>
            </a:r>
            <a:r>
              <a:rPr lang="tr-TR" u="sng" dirty="0"/>
              <a:t> </a:t>
            </a:r>
            <a:r>
              <a:rPr lang="tr-TR" u="sng" dirty="0" err="1"/>
              <a:t>Medeniyeti’nin</a:t>
            </a:r>
            <a:r>
              <a:rPr lang="tr-TR" u="sng" dirty="0"/>
              <a:t> tarımda, hayvancılıkta ve madencilikte ileri bir seviyeye ulaştıkları sonucuna varabiliriz. Atın ehlileştirilmesi </a:t>
            </a:r>
            <a:r>
              <a:rPr lang="tr-TR" u="sng" dirty="0" err="1"/>
              <a:t>Anav</a:t>
            </a:r>
            <a:r>
              <a:rPr lang="tr-TR" u="sng" dirty="0"/>
              <a:t> </a:t>
            </a:r>
            <a:r>
              <a:rPr lang="tr-TR" u="sng" dirty="0" err="1"/>
              <a:t>Medeniyeti’nin</a:t>
            </a:r>
            <a:r>
              <a:rPr lang="tr-TR" u="sng" dirty="0"/>
              <a:t>, Türklere ait bir medeniyet olduğunun göstergesidir. </a:t>
            </a:r>
          </a:p>
        </p:txBody>
      </p:sp>
    </p:spTree>
    <p:extLst>
      <p:ext uri="{BB962C8B-B14F-4D97-AF65-F5344CB8AC3E}">
        <p14:creationId xmlns:p14="http://schemas.microsoft.com/office/powerpoint/2010/main" val="3569087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DFB7C4F9-968B-4F42-AED0-92A2BB7794F5}"/>
              </a:ext>
            </a:extLst>
          </p:cNvPr>
          <p:cNvSpPr/>
          <p:nvPr/>
        </p:nvSpPr>
        <p:spPr>
          <a:xfrm>
            <a:off x="0" y="0"/>
            <a:ext cx="12192000" cy="6463308"/>
          </a:xfrm>
          <a:prstGeom prst="rect">
            <a:avLst/>
          </a:prstGeom>
        </p:spPr>
        <p:txBody>
          <a:bodyPr wrap="square">
            <a:spAutoFit/>
          </a:bodyPr>
          <a:lstStyle/>
          <a:p>
            <a:pPr algn="just"/>
            <a:r>
              <a:rPr lang="tr-TR" dirty="0"/>
              <a:t>Aşkabat şehrine 5 km. mesafedeki </a:t>
            </a:r>
            <a:r>
              <a:rPr lang="tr-TR" dirty="0" err="1"/>
              <a:t>Anav</a:t>
            </a:r>
            <a:r>
              <a:rPr lang="tr-TR" dirty="0"/>
              <a:t> kentinde yapılan kazılarda ilk buğday üretiminin M.Ö. 8000 yıllarına, hayvanların evcilleştirilmesinin </a:t>
            </a:r>
            <a:r>
              <a:rPr lang="tr-TR" u="sng" dirty="0"/>
              <a:t>M.Ö. 8000-6800 yıllarına, madenlerin işlenmesinin ise M.Ö. 5000 yıllarına </a:t>
            </a:r>
            <a:r>
              <a:rPr lang="tr-TR" u="sng" dirty="0" err="1"/>
              <a:t>rastgeldiği</a:t>
            </a:r>
            <a:r>
              <a:rPr lang="tr-TR" u="sng" dirty="0"/>
              <a:t> tespit edilmiştir. </a:t>
            </a:r>
            <a:r>
              <a:rPr lang="tr-TR" dirty="0" err="1"/>
              <a:t>Anav</a:t>
            </a:r>
            <a:r>
              <a:rPr lang="tr-TR" dirty="0"/>
              <a:t> medeniyetinin en önemli özelliklerinden birisi de, Mezopotamya ve Mısır gibi büyük medeniyetlerden çok daha önce kurulup yaklaşık olarak 2000 sene varlığını devam ettirmiş olmasıdır. Ayrıca mesleki sınıflar oluşmaya başlamış, tarım, hayvancılık, dokumacılık çömlekçilik, madencilik alanında işlevsel ürünler ortaya konmaya başlanmıştır. </a:t>
            </a:r>
            <a:r>
              <a:rPr lang="tr-TR" dirty="0" err="1"/>
              <a:t>Ano</a:t>
            </a:r>
            <a:r>
              <a:rPr lang="tr-TR" dirty="0"/>
              <a:t> kentinde bütün bunlar olup biterken diğer bölgelerde avcılıkla yaşam sürdürülmekte yerleşik hayata tam olarak geçilememekteydi. Burada yapılan kazılarda çıkarılan </a:t>
            </a:r>
            <a:r>
              <a:rPr lang="tr-TR" dirty="0" err="1"/>
              <a:t>brekosefallerin</a:t>
            </a:r>
            <a:r>
              <a:rPr lang="tr-TR" dirty="0"/>
              <a:t>, Türkmenlerin antropolojik özellikleriyle bire bir uyumlu olması da oldukça dikkat çekicidir. Eğer buradaki çalışmalar daha da ileriye götürülebilirse dünya medeniyet tarihinde önemli değişimlerin yaşanması kaçınılmazdır.</a:t>
            </a:r>
          </a:p>
          <a:p>
            <a:pPr algn="just"/>
            <a:endParaRPr lang="tr-TR" dirty="0"/>
          </a:p>
          <a:p>
            <a:pPr algn="just"/>
            <a:r>
              <a:rPr lang="tr-TR" dirty="0"/>
              <a:t>Yapılan araştırmalar </a:t>
            </a:r>
            <a:r>
              <a:rPr lang="tr-TR" u="sng" dirty="0"/>
              <a:t>sonucunda Sümerlerin Mezopotamya’ya ilk defa Basra körfezinden geldikleri, Mezopotamya’da zaman içerisinde güneyden kuzeye doğru bir yerleşim hareketi içerisinde oldukları görülür. Sümerlerin bölgeye getirmiş oldukları teknoloji ve medeniyet, konuşmuş oldukları dil, sahip oldukları inanç, kültür, örf ve adet sistemleri, giyim/kuşam ve yaşam tarzları bize Mezopotamya’nın yerli halkı olmadıkları bununla birlikte Turan Ovası insanları olduklarını işaret etmektedirler. Arkeolojik bulgulara da bakarak </a:t>
            </a:r>
            <a:r>
              <a:rPr lang="tr-TR" u="sng" dirty="0" err="1"/>
              <a:t>Sümerler’in</a:t>
            </a:r>
            <a:r>
              <a:rPr lang="tr-TR" u="sng" dirty="0"/>
              <a:t>, Turan Ovası kökenli olduklarını, buradan da Hindi-Kuş Dağları, </a:t>
            </a:r>
            <a:r>
              <a:rPr lang="tr-TR" u="sng" dirty="0" err="1"/>
              <a:t>İndus</a:t>
            </a:r>
            <a:r>
              <a:rPr lang="tr-TR" u="sng" dirty="0"/>
              <a:t> Vadisi, Basra Körfezi güzergahı ile Güney Mezopotamya’ya gelmiş olabileceklerini söyleyebiliriz.</a:t>
            </a:r>
          </a:p>
          <a:p>
            <a:pPr algn="just"/>
            <a:endParaRPr lang="tr-TR" dirty="0"/>
          </a:p>
          <a:p>
            <a:pPr algn="just"/>
            <a:r>
              <a:rPr lang="tr-TR" u="sng" dirty="0"/>
              <a:t>Sümerlere ait mezarlarda yapılan çalışmalarda, </a:t>
            </a:r>
            <a:r>
              <a:rPr lang="tr-TR" u="sng" dirty="0" err="1"/>
              <a:t>Sümerler’in</a:t>
            </a:r>
            <a:r>
              <a:rPr lang="tr-TR" u="sng" dirty="0"/>
              <a:t> yuvarlak kafalı (</a:t>
            </a:r>
            <a:r>
              <a:rPr lang="tr-TR" u="sng" dirty="0" err="1"/>
              <a:t>brekisefal</a:t>
            </a:r>
            <a:r>
              <a:rPr lang="tr-TR" u="sng" dirty="0"/>
              <a:t>), orta boylu ve geniş omuzlu oldukları tespit edilmiştir.</a:t>
            </a:r>
            <a:r>
              <a:rPr lang="tr-TR" dirty="0"/>
              <a:t> Ayrıca Sümerlere ait olan heykel ve insan tasvirleri de bu şekildedir. Yine dikkat çekici olan bir husus da, Sümer heykellerinde görülen </a:t>
            </a:r>
            <a:r>
              <a:rPr lang="tr-TR" u="sng" dirty="0"/>
              <a:t>yünden yapılmış </a:t>
            </a:r>
            <a:r>
              <a:rPr lang="tr-TR" u="sng" dirty="0" err="1"/>
              <a:t>konakes</a:t>
            </a:r>
            <a:r>
              <a:rPr lang="tr-TR" u="sng" dirty="0"/>
              <a:t> adı verilen giysi çeşidinin Mezopotamya gibi sıcak iklimin hakim olduğu bir bölgeye uygun olmamasıdır</a:t>
            </a:r>
            <a:r>
              <a:rPr lang="tr-TR" dirty="0"/>
              <a:t>. Genellikle kışların soğuk geçtiği karasal iklimlere mahsus olan bu elbise çeşidinin Sümer heykellerinde sık olarak kullanılması, Sümerlerin Mezopotamya’ya aslında nereden geldiklerine işaret etmektedir. Buna göre Sümerler, Mezopotamya’ya soğuk ve yaylakların bol olduğu bir yerden gelmiş olmalılardır. </a:t>
            </a:r>
            <a:r>
              <a:rPr lang="tr-TR" u="sng" dirty="0"/>
              <a:t>Ayrıca tapınakların yüksek yerlere, kat kat yapılarak inşa edilmesi de Sümerlerin bölgeye dağlık bir alandan gelmiş olduklarının göstergesidir. </a:t>
            </a:r>
          </a:p>
        </p:txBody>
      </p:sp>
    </p:spTree>
    <p:extLst>
      <p:ext uri="{BB962C8B-B14F-4D97-AF65-F5344CB8AC3E}">
        <p14:creationId xmlns:p14="http://schemas.microsoft.com/office/powerpoint/2010/main" val="290859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F8CAB3F-1037-46D6-AEFF-FE3356B89BC1}"/>
              </a:ext>
            </a:extLst>
          </p:cNvPr>
          <p:cNvSpPr/>
          <p:nvPr/>
        </p:nvSpPr>
        <p:spPr>
          <a:xfrm>
            <a:off x="0" y="0"/>
            <a:ext cx="12192000" cy="1477328"/>
          </a:xfrm>
          <a:prstGeom prst="rect">
            <a:avLst/>
          </a:prstGeom>
        </p:spPr>
        <p:txBody>
          <a:bodyPr wrap="square">
            <a:spAutoFit/>
          </a:bodyPr>
          <a:lstStyle/>
          <a:p>
            <a:r>
              <a:rPr lang="tr-TR" u="sng" dirty="0"/>
              <a:t>Bunun yanı sıra Mezopotamya’da madenciliğin, Sümerlerin bölgeye gelmeye başlamasıyla görülmesi, Sümerlerin anavatanlarının, madenler konusunda zengin bir bölge olduğunu gösterir. Bütün bunlardan çıkarabileceğimiz sonuç, Sümerlerin geldikleri bölgenin yüksek, soğuk ve madenleri bol bir bölge olduğudur. Bu bilgiler de bize Asya kıtasını işaret etmektedir.</a:t>
            </a:r>
          </a:p>
          <a:p>
            <a:endParaRPr lang="tr-TR" dirty="0"/>
          </a:p>
          <a:p>
            <a:endParaRPr lang="tr-TR" dirty="0"/>
          </a:p>
        </p:txBody>
      </p:sp>
      <p:pic>
        <p:nvPicPr>
          <p:cNvPr id="3" name="Resim 2">
            <a:extLst>
              <a:ext uri="{FF2B5EF4-FFF2-40B4-BE49-F238E27FC236}">
                <a16:creationId xmlns:a16="http://schemas.microsoft.com/office/drawing/2014/main" id="{EFCFD6DA-B284-43BC-BFD5-C721033C78C0}"/>
              </a:ext>
            </a:extLst>
          </p:cNvPr>
          <p:cNvPicPr>
            <a:picLocks noChangeAspect="1"/>
          </p:cNvPicPr>
          <p:nvPr/>
        </p:nvPicPr>
        <p:blipFill>
          <a:blip r:embed="rId2"/>
          <a:stretch>
            <a:fillRect/>
          </a:stretch>
        </p:blipFill>
        <p:spPr>
          <a:xfrm>
            <a:off x="2305850" y="1145553"/>
            <a:ext cx="7242676" cy="5712447"/>
          </a:xfrm>
          <a:prstGeom prst="rect">
            <a:avLst/>
          </a:prstGeom>
        </p:spPr>
      </p:pic>
    </p:spTree>
    <p:extLst>
      <p:ext uri="{BB962C8B-B14F-4D97-AF65-F5344CB8AC3E}">
        <p14:creationId xmlns:p14="http://schemas.microsoft.com/office/powerpoint/2010/main" val="361613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ADA32C4-7A12-4181-A407-27EC4D7EF6FD}"/>
              </a:ext>
            </a:extLst>
          </p:cNvPr>
          <p:cNvSpPr/>
          <p:nvPr/>
        </p:nvSpPr>
        <p:spPr>
          <a:xfrm>
            <a:off x="204716" y="354842"/>
            <a:ext cx="11655188" cy="5922958"/>
          </a:xfrm>
          <a:prstGeom prst="rect">
            <a:avLst/>
          </a:prstGeom>
        </p:spPr>
        <p:txBody>
          <a:bodyPr wrap="square">
            <a:spAutoFit/>
          </a:bodyPr>
          <a:lstStyle/>
          <a:p>
            <a:pPr algn="just"/>
            <a:r>
              <a:rPr lang="tr-TR" dirty="0"/>
              <a:t> </a:t>
            </a:r>
            <a:r>
              <a:rPr lang="tr-TR" b="1" dirty="0"/>
              <a:t>Sümerlerin Din ve Yaratılış Anlayışı</a:t>
            </a:r>
          </a:p>
          <a:p>
            <a:pPr algn="just"/>
            <a:endParaRPr lang="tr-TR" dirty="0"/>
          </a:p>
          <a:p>
            <a:pPr algn="just"/>
            <a:r>
              <a:rPr lang="tr-TR" dirty="0"/>
              <a:t>Sümer dininin en önemli özelliği, taşıdığı birçok unsurun verimlilik, bereket, büyü, nazar, kötülüklerden korunma ve tedavi gibi kültlerle, halk inanışlarıyla, mimari </a:t>
            </a:r>
            <a:r>
              <a:rPr lang="tr-TR" u="sng" dirty="0"/>
              <a:t>ve sanat alanlarıyla ve zihin tasavvurlarıyla günümüze kadar gelmiş olmasıdır</a:t>
            </a:r>
            <a:r>
              <a:rPr lang="tr-TR" dirty="0"/>
              <a:t>. Öyle ki günümüzde etrafımızda </a:t>
            </a:r>
            <a:r>
              <a:rPr lang="tr-TR" u="sng" dirty="0"/>
              <a:t>gördüğümüz batıl inançların kaynağı Sümer inanışlarına kadar uzanmaktadır. Sümer dinini önemli kılan bir diğer özellik, ilahi kitaplarda Eski ve Yeni Ahit ile Kur’an-ı Kerim’de isimleri geçen birçok peygamberin bu bölgede ortaya çıkıp, hali hazırda bulunan inançlarla büyük mücadelelere girmiş olmalarıdı</a:t>
            </a:r>
            <a:r>
              <a:rPr lang="tr-TR" dirty="0"/>
              <a:t>r. Sümerlerin bireysel ve toplumsal yaşantılarında din önemli bir yer tutmaktadır. Dini anlayış o kadar çok yoğundur ki, Sümerlere göre kurulan medeniyetin ve gelişimin tek kaynağı dini inançlardır. Bir Sümerli, ancak -dini anlayışın tam merkezinde </a:t>
            </a:r>
            <a:r>
              <a:rPr lang="tr-TR" u="sng" dirty="0"/>
              <a:t>bulunan- tanrıların ihtiyaçlarını giderip onlara hizmet ettiği ve Tanrıların bundan memnun kaldığı ölçüde değer bulur ve saygınlık kazanır. </a:t>
            </a:r>
            <a:r>
              <a:rPr lang="tr-TR" dirty="0"/>
              <a:t>Kişinin ihtiyaçlarını sağlaması, Tanrılarının ihtiyaçlarını gidermesiyle mümkündür. İşte bu yüzden insanın merkezde olduğu bütün davranışlarda dini ritüeller yoğun bir şekilde etkisini gösterir. </a:t>
            </a:r>
            <a:r>
              <a:rPr lang="tr-TR" u="sng" dirty="0"/>
              <a:t>Tarım, ticaret, seyahat, ustalık gerektirici işler, hukuk, doğum, evlilik, ölüm, cenaze merasimleri, yönetim, savaş, barış, sağlık, hastalık, bilim, astronomi, büyü, insan ilişkileri gibi birçok konu dini inanç ve uygulamalar etrafında şekillenir ve dini ritüellerin başlıca ana konularını oluşturu</a:t>
            </a:r>
            <a:r>
              <a:rPr lang="tr-TR" dirty="0"/>
              <a:t>r. Yaşanılan yerin siyasi ve askeri bakımdan güçlü olması, yaşayan insanların mutluluğu ve zenginliği ancak tanrıların iznine bağlıdır. O yüzden Sümer dini unsurları insanlar üzerinde korkutucu etkiler taşımaktadır ve onlara karşı yapılması gereken vazifeler eksiksiz bir şekilde tamamlanmalıdır. Sümer yazısı çözümlenip tabletler tercüme edilmeye başlandıktan sonra birey, toplum ve Sümer dini arasındaki yoğun ilişki de meydana çıkmıştır. Çünkü </a:t>
            </a:r>
            <a:r>
              <a:rPr lang="tr-TR" u="sng" dirty="0"/>
              <a:t>tabletlerin birçoğu dini ve mitolojik özellikler taşır ve bu tabletlerde barış-savaş, zafer-yenilgi, hastalık-şifa, bereket-verimsizlik gibi birçok durum dini nedenlere bağlanır. </a:t>
            </a:r>
          </a:p>
          <a:p>
            <a:pPr algn="just"/>
            <a:endParaRPr lang="tr-TR" dirty="0"/>
          </a:p>
          <a:p>
            <a:pPr algn="just"/>
            <a:endParaRPr lang="tr-TR" dirty="0"/>
          </a:p>
        </p:txBody>
      </p:sp>
    </p:spTree>
    <p:extLst>
      <p:ext uri="{BB962C8B-B14F-4D97-AF65-F5344CB8AC3E}">
        <p14:creationId xmlns:p14="http://schemas.microsoft.com/office/powerpoint/2010/main" val="1392833199"/>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6217</TotalTime>
  <Words>6054</Words>
  <Application>Microsoft Office PowerPoint</Application>
  <PresentationFormat>Geniş ekran</PresentationFormat>
  <Paragraphs>134</Paragraphs>
  <Slides>31</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31</vt:i4>
      </vt:variant>
    </vt:vector>
  </HeadingPairs>
  <TitlesOfParts>
    <vt:vector size="38" baseType="lpstr">
      <vt:lpstr>Fire Sans</vt:lpstr>
      <vt:lpstr>TimesNewRomanPS-ItalicMT</vt:lpstr>
      <vt:lpstr>TimesNewRomanPSMT</vt:lpstr>
      <vt:lpstr>Arial</vt:lpstr>
      <vt:lpstr>Calibri</vt:lpstr>
      <vt:lpstr>Calibri Light</vt:lpstr>
      <vt:lpstr>Office Teması</vt:lpstr>
      <vt:lpstr>MEZOPOTAMYA MİTOLOJİSİ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MEZOPOTAMYA MİTOLOJİSİ</dc:title>
  <dc:creator>Lenovo</dc:creator>
  <cp:lastModifiedBy>Ömer Uzunel</cp:lastModifiedBy>
  <cp:revision>87</cp:revision>
  <dcterms:created xsi:type="dcterms:W3CDTF">2019-02-24T21:24:23Z</dcterms:created>
  <dcterms:modified xsi:type="dcterms:W3CDTF">2024-12-09T15:50:34Z</dcterms:modified>
</cp:coreProperties>
</file>